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8" r:id="rId2"/>
    <p:sldId id="259" r:id="rId3"/>
    <p:sldId id="268" r:id="rId4"/>
    <p:sldId id="269" r:id="rId5"/>
    <p:sldId id="270" r:id="rId6"/>
    <p:sldId id="271" r:id="rId7"/>
    <p:sldId id="260" r:id="rId8"/>
    <p:sldId id="272" r:id="rId9"/>
    <p:sldId id="261" r:id="rId10"/>
    <p:sldId id="273" r:id="rId11"/>
    <p:sldId id="265" r:id="rId12"/>
    <p:sldId id="274" r:id="rId13"/>
    <p:sldId id="262" r:id="rId14"/>
    <p:sldId id="275" r:id="rId15"/>
    <p:sldId id="278" r:id="rId16"/>
    <p:sldId id="280" r:id="rId17"/>
    <p:sldId id="263" r:id="rId18"/>
    <p:sldId id="279" r:id="rId19"/>
    <p:sldId id="281" r:id="rId20"/>
    <p:sldId id="282" r:id="rId21"/>
    <p:sldId id="264" r:id="rId22"/>
    <p:sldId id="283" r:id="rId23"/>
    <p:sldId id="284" r:id="rId24"/>
    <p:sldId id="285" r:id="rId25"/>
    <p:sldId id="286" r:id="rId26"/>
    <p:sldId id="287" r:id="rId27"/>
    <p:sldId id="288" r:id="rId2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82AA1B67-A14D-4994-A052-42519EF8CED2}" type="datetimeFigureOut">
              <a:rPr lang="es-ES" smtClean="0"/>
              <a:pPr/>
              <a:t>17/06/2020</a:t>
            </a:fld>
            <a:endParaRPr lang="es-ES"/>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ES"/>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74C54EEE-4686-4894-9264-9F8DF4D2105B}"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2AA1B67-A14D-4994-A052-42519EF8CED2}" type="datetimeFigureOut">
              <a:rPr lang="es-ES" smtClean="0"/>
              <a:pPr/>
              <a:t>17/06/2020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74C54EEE-4686-4894-9264-9F8DF4D2105B}"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2AA1B67-A14D-4994-A052-42519EF8CED2}" type="datetimeFigureOut">
              <a:rPr lang="es-ES" smtClean="0"/>
              <a:pPr/>
              <a:t>17/06/2020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74C54EEE-4686-4894-9264-9F8DF4D2105B}"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2AA1B67-A14D-4994-A052-42519EF8CED2}" type="datetimeFigureOut">
              <a:rPr lang="es-ES" smtClean="0"/>
              <a:pPr/>
              <a:t>17/06/2020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74C54EEE-4686-4894-9264-9F8DF4D2105B}" type="slidenum">
              <a:rPr lang="es-ES" smtClean="0"/>
              <a:pPr/>
              <a:t>‹Nº›</a:t>
            </a:fld>
            <a:endParaRPr lang="es-ES"/>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82AA1B67-A14D-4994-A052-42519EF8CED2}" type="datetimeFigureOut">
              <a:rPr lang="es-ES" smtClean="0"/>
              <a:pPr/>
              <a:t>17/06/2020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74C54EEE-4686-4894-9264-9F8DF4D2105B}" type="slidenum">
              <a:rPr lang="es-ES" smtClean="0"/>
              <a:pPr/>
              <a:t>‹Nº›</a:t>
            </a:fld>
            <a:endParaRPr lang="es-ES"/>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82AA1B67-A14D-4994-A052-42519EF8CED2}" type="datetimeFigureOut">
              <a:rPr lang="es-ES" smtClean="0"/>
              <a:pPr/>
              <a:t>17/06/2020</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74C54EEE-4686-4894-9264-9F8DF4D2105B}" type="slidenum">
              <a:rPr lang="es-ES" smtClean="0"/>
              <a:pPr/>
              <a:t>‹Nº›</a:t>
            </a:fld>
            <a:endParaRPr lang="es-ES"/>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82AA1B67-A14D-4994-A052-42519EF8CED2}" type="datetimeFigureOut">
              <a:rPr lang="es-ES" smtClean="0"/>
              <a:pPr/>
              <a:t>17/06/2020</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74C54EEE-4686-4894-9264-9F8DF4D2105B}"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82AA1B67-A14D-4994-A052-42519EF8CED2}" type="datetimeFigureOut">
              <a:rPr lang="es-ES" smtClean="0"/>
              <a:pPr/>
              <a:t>17/06/2020</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74C54EEE-4686-4894-9264-9F8DF4D2105B}" type="slidenum">
              <a:rPr lang="es-ES" smtClean="0"/>
              <a:pPr/>
              <a:t>‹Nº›</a:t>
            </a:fld>
            <a:endParaRPr lang="es-ES"/>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82AA1B67-A14D-4994-A052-42519EF8CED2}" type="datetimeFigureOut">
              <a:rPr lang="es-ES" smtClean="0"/>
              <a:pPr/>
              <a:t>17/06/2020</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74C54EEE-4686-4894-9264-9F8DF4D2105B}"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82AA1B67-A14D-4994-A052-42519EF8CED2}" type="datetimeFigureOut">
              <a:rPr lang="es-ES" smtClean="0"/>
              <a:pPr/>
              <a:t>17/06/2020</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74C54EEE-4686-4894-9264-9F8DF4D2105B}"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82AA1B67-A14D-4994-A052-42519EF8CED2}" type="datetimeFigureOut">
              <a:rPr lang="es-ES" smtClean="0"/>
              <a:pPr/>
              <a:t>17/06/2020</a:t>
            </a:fld>
            <a:endParaRPr lang="es-ES"/>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ES"/>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74C54EEE-4686-4894-9264-9F8DF4D2105B}" type="slidenum">
              <a:rPr lang="es-ES" smtClean="0"/>
              <a:pPr/>
              <a:t>‹Nº›</a:t>
            </a:fld>
            <a:endParaRPr lang="es-ES"/>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2AA1B67-A14D-4994-A052-42519EF8CED2}" type="datetimeFigureOut">
              <a:rPr lang="es-ES" smtClean="0"/>
              <a:pPr/>
              <a:t>17/06/2020</a:t>
            </a:fld>
            <a:endParaRPr lang="es-ES"/>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ES"/>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4C54EEE-4686-4894-9264-9F8DF4D2105B}"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5929354"/>
          </a:xfrm>
        </p:spPr>
        <p:txBody>
          <a:bodyPr>
            <a:normAutofit fontScale="77500" lnSpcReduction="20000"/>
          </a:bodyPr>
          <a:lstStyle/>
          <a:p>
            <a:pPr algn="ctr">
              <a:buNone/>
            </a:pPr>
            <a:r>
              <a:rPr lang="es-ES" sz="3900" b="1" u="sng" dirty="0" smtClean="0"/>
              <a:t>DOCUMENTOS INSTITUCIONALES</a:t>
            </a:r>
            <a:r>
              <a:rPr lang="es-ES" sz="3900" u="sng" dirty="0" smtClean="0"/>
              <a:t>:</a:t>
            </a:r>
          </a:p>
          <a:p>
            <a:pPr algn="ctr">
              <a:buNone/>
            </a:pPr>
            <a:endParaRPr lang="es-ES" sz="3900" u="sng" dirty="0" smtClean="0"/>
          </a:p>
          <a:p>
            <a:pPr algn="just">
              <a:buNone/>
            </a:pPr>
            <a:r>
              <a:rPr lang="es-ES" dirty="0" smtClean="0"/>
              <a:t>“Centros con autonomía pedagógica, de organización y de gestión (LOE-LOMCE)”</a:t>
            </a:r>
          </a:p>
          <a:p>
            <a:pPr algn="just">
              <a:buNone/>
            </a:pPr>
            <a:endParaRPr lang="es-ES" dirty="0" smtClean="0"/>
          </a:p>
          <a:p>
            <a:pPr algn="just">
              <a:buFont typeface="Arial" charset="0"/>
              <a:buChar char="•"/>
            </a:pPr>
            <a:r>
              <a:rPr lang="es-ES" dirty="0" smtClean="0"/>
              <a:t>Proyecto Educativo (PE)</a:t>
            </a:r>
          </a:p>
          <a:p>
            <a:pPr algn="just">
              <a:buFont typeface="Arial" charset="0"/>
              <a:buChar char="•"/>
            </a:pPr>
            <a:r>
              <a:rPr lang="es-ES" dirty="0" smtClean="0"/>
              <a:t>Proyecto de Gestión (PG)</a:t>
            </a:r>
          </a:p>
          <a:p>
            <a:pPr algn="just">
              <a:buFont typeface="Arial" charset="0"/>
              <a:buChar char="•"/>
            </a:pPr>
            <a:r>
              <a:rPr lang="es-ES" dirty="0" smtClean="0"/>
              <a:t>Normas de organización y funcionamiento (NOF)</a:t>
            </a:r>
          </a:p>
          <a:p>
            <a:pPr algn="just">
              <a:buNone/>
            </a:pPr>
            <a:endParaRPr lang="es-ES" dirty="0" smtClean="0"/>
          </a:p>
          <a:p>
            <a:pPr algn="just">
              <a:buNone/>
            </a:pPr>
            <a:r>
              <a:rPr lang="es-ES" b="1" u="sng" dirty="0" smtClean="0"/>
              <a:t>OTROS DOCUMENTOS:</a:t>
            </a:r>
          </a:p>
          <a:p>
            <a:pPr algn="just">
              <a:buFont typeface="Arial" charset="0"/>
              <a:buChar char="•"/>
            </a:pPr>
            <a:r>
              <a:rPr lang="es-ES" dirty="0" smtClean="0"/>
              <a:t>Programación General Anual (PGA)</a:t>
            </a:r>
          </a:p>
          <a:p>
            <a:pPr algn="just">
              <a:buFont typeface="Arial" charset="0"/>
              <a:buChar char="•"/>
            </a:pPr>
            <a:r>
              <a:rPr lang="es-ES" dirty="0" smtClean="0"/>
              <a:t>Programaciones didácticas</a:t>
            </a:r>
          </a:p>
          <a:p>
            <a:pPr algn="just">
              <a:buFont typeface="Arial" charset="0"/>
              <a:buChar char="•"/>
            </a:pPr>
            <a:r>
              <a:rPr lang="es-ES" dirty="0" smtClean="0"/>
              <a:t>Memoria Final Anual</a:t>
            </a:r>
          </a:p>
          <a:p>
            <a:pPr algn="just">
              <a:buFont typeface="Arial" charset="0"/>
              <a:buChar char="•"/>
            </a:pPr>
            <a:r>
              <a:rPr lang="es-ES" dirty="0" smtClean="0"/>
              <a:t>Otros planes y proyectos de centros</a:t>
            </a:r>
          </a:p>
          <a:p>
            <a:pPr algn="just">
              <a:buNone/>
            </a:pPr>
            <a:endParaRPr lang="es-ES" dirty="0" smtClean="0"/>
          </a:p>
          <a:p>
            <a:pPr algn="just">
              <a:buNone/>
            </a:pPr>
            <a:r>
              <a:rPr lang="es-ES" dirty="0"/>
              <a:t> </a:t>
            </a:r>
            <a:r>
              <a:rPr lang="es-ES" dirty="0" smtClean="0"/>
              <a:t>“la elaboración de estos documentos constituye la mejor respuesta educativa que cada centro puede ofrecer a su alumnado”</a:t>
            </a:r>
          </a:p>
          <a:p>
            <a:pPr algn="just">
              <a:buFont typeface="Arial" charset="0"/>
              <a:buChar char="•"/>
            </a:pPr>
            <a:endParaRPr lang="es-E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357298"/>
            <a:ext cx="8229600" cy="5072098"/>
          </a:xfrm>
        </p:spPr>
        <p:txBody>
          <a:bodyPr>
            <a:normAutofit fontScale="92500" lnSpcReduction="20000"/>
          </a:bodyPr>
          <a:lstStyle/>
          <a:p>
            <a:r>
              <a:rPr lang="es-ES" dirty="0" smtClean="0"/>
              <a:t>Cauces de participación de los distintos sectores de la comunidad educativa.</a:t>
            </a:r>
          </a:p>
          <a:p>
            <a:r>
              <a:rPr lang="es-ES" dirty="0" smtClean="0"/>
              <a:t>Criterios que garanticen el rigor y la transparencia en la toma de decisiones en los órganos de gobierno y coordinación docente.</a:t>
            </a:r>
          </a:p>
          <a:p>
            <a:r>
              <a:rPr lang="es-ES" dirty="0" smtClean="0"/>
              <a:t>Canales de coordinación entre los órganos de gobierno y de coordinación docente.</a:t>
            </a:r>
          </a:p>
          <a:p>
            <a:r>
              <a:rPr lang="es-ES" dirty="0" smtClean="0"/>
              <a:t>Normas de funcionamiento interno de los órganos colegiados y las comisiones que lo forman.</a:t>
            </a:r>
          </a:p>
          <a:p>
            <a:r>
              <a:rPr lang="es-ES" dirty="0" smtClean="0"/>
              <a:t>Número máximo de faltas de asistencia del alumnado por curso escolar y procedimientos para la justificación de faltas.</a:t>
            </a:r>
          </a:p>
          <a:p>
            <a:r>
              <a:rPr lang="es-ES" dirty="0" smtClean="0"/>
              <a:t>Atención al alumnado en accidentes escolares.</a:t>
            </a:r>
          </a:p>
          <a:p>
            <a:pPr>
              <a:buNone/>
            </a:pPr>
            <a:endParaRPr lang="es-ES" dirty="0" smtClean="0"/>
          </a:p>
        </p:txBody>
      </p:sp>
      <p:sp>
        <p:nvSpPr>
          <p:cNvPr id="2" name="1 Título"/>
          <p:cNvSpPr>
            <a:spLocks noGrp="1"/>
          </p:cNvSpPr>
          <p:nvPr>
            <p:ph type="title"/>
          </p:nvPr>
        </p:nvSpPr>
        <p:spPr>
          <a:xfrm>
            <a:off x="457200" y="274638"/>
            <a:ext cx="8229600" cy="796908"/>
          </a:xfrm>
        </p:spPr>
        <p:txBody>
          <a:bodyPr>
            <a:noAutofit/>
          </a:bodyPr>
          <a:lstStyle/>
          <a:p>
            <a:r>
              <a:rPr lang="es-ES" sz="3600" u="sng" dirty="0" smtClean="0"/>
              <a:t>El NOF contemplará los siguientes aspectos:</a:t>
            </a:r>
            <a:endParaRPr lang="es-ES" sz="3600" u="sng"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5697559"/>
          </a:xfrm>
        </p:spPr>
        <p:txBody>
          <a:bodyPr>
            <a:normAutofit fontScale="92500" lnSpcReduction="10000"/>
          </a:bodyPr>
          <a:lstStyle/>
          <a:p>
            <a:r>
              <a:rPr lang="es-ES" dirty="0" smtClean="0"/>
              <a:t>Organización de espacios, instalaciones y recursos materiales del centro.</a:t>
            </a:r>
          </a:p>
          <a:p>
            <a:r>
              <a:rPr lang="es-ES" dirty="0" smtClean="0"/>
              <a:t>Normas de convivencia a impulsar (desarrolladas ya en el Plan de convivencia)</a:t>
            </a:r>
          </a:p>
          <a:p>
            <a:r>
              <a:rPr lang="es-ES" dirty="0" smtClean="0"/>
              <a:t>Organización y vigilancia de los recreos y hora de entrada y salida del centro.</a:t>
            </a:r>
          </a:p>
          <a:p>
            <a:r>
              <a:rPr lang="es-ES" dirty="0" smtClean="0"/>
              <a:t>Protocolo de control de entrada, permanencia y salida del alumnado del centro, así como el acceso de las familias o personas ajenas al mismo.</a:t>
            </a:r>
          </a:p>
          <a:p>
            <a:r>
              <a:rPr lang="es-ES" dirty="0" smtClean="0"/>
              <a:t>Funcionamiento, en su caso,  de otras comisiones del Consejo Escolar.</a:t>
            </a:r>
          </a:p>
          <a:p>
            <a:r>
              <a:rPr lang="es-ES" dirty="0" smtClean="0"/>
              <a:t> Organización de las actuaciones previstas para la relación del centro con las instituciones de su entorno</a:t>
            </a:r>
            <a:endParaRPr lang="es-E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5840435"/>
          </a:xfrm>
        </p:spPr>
        <p:txBody>
          <a:bodyPr>
            <a:normAutofit/>
          </a:bodyPr>
          <a:lstStyle/>
          <a:p>
            <a:r>
              <a:rPr lang="es-ES" dirty="0" smtClean="0"/>
              <a:t>Organización general de la atención a los padres y madres, en relación al seguimiento educativo del alumnado.</a:t>
            </a:r>
          </a:p>
          <a:p>
            <a:r>
              <a:rPr lang="es-ES" dirty="0" smtClean="0"/>
              <a:t>Atención al alumnado en caso de ausencias del profesorado.</a:t>
            </a:r>
          </a:p>
          <a:p>
            <a:r>
              <a:rPr lang="es-ES" dirty="0" smtClean="0"/>
              <a:t>Procedimientos para garantizar la participación democrática de toda la comunidad educativa.</a:t>
            </a:r>
          </a:p>
          <a:p>
            <a:r>
              <a:rPr lang="es-ES" dirty="0" smtClean="0"/>
              <a:t>Difusión de estas normas a toda la comunidad educativa.</a:t>
            </a:r>
          </a:p>
          <a:p>
            <a:r>
              <a:rPr lang="es-ES" dirty="0" smtClean="0"/>
              <a:t>Cualquier otro aspecto atribuido por la Administración educativa.</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14422"/>
            <a:ext cx="8229600" cy="4911741"/>
          </a:xfrm>
        </p:spPr>
        <p:txBody>
          <a:bodyPr>
            <a:normAutofit/>
          </a:bodyPr>
          <a:lstStyle/>
          <a:p>
            <a:pPr algn="just"/>
            <a:r>
              <a:rPr lang="es-ES" dirty="0" smtClean="0"/>
              <a:t>Documento institucional de planificación académica que los centros elaboran a comienzo de cada curso escolar, para concretar las actuaciones derivadas del PE.</a:t>
            </a:r>
          </a:p>
          <a:p>
            <a:pPr algn="just"/>
            <a:r>
              <a:rPr lang="es-ES" dirty="0" smtClean="0"/>
              <a:t>Recogerá las propuestas de mejora, organizativas y pedagógicas, necesarias para mejorar los aprendizajes del alumnado, incluyendo los proyectos, las programaciones didácticas y todos los planes de actuación acordados para el centro.</a:t>
            </a:r>
          </a:p>
          <a:p>
            <a:endParaRPr lang="es-ES" dirty="0"/>
          </a:p>
        </p:txBody>
      </p:sp>
      <p:sp>
        <p:nvSpPr>
          <p:cNvPr id="2" name="1 Título"/>
          <p:cNvSpPr>
            <a:spLocks noGrp="1"/>
          </p:cNvSpPr>
          <p:nvPr>
            <p:ph type="title"/>
          </p:nvPr>
        </p:nvSpPr>
        <p:spPr>
          <a:xfrm>
            <a:off x="457200" y="274638"/>
            <a:ext cx="8229600" cy="654032"/>
          </a:xfrm>
        </p:spPr>
        <p:txBody>
          <a:bodyPr>
            <a:normAutofit fontScale="90000"/>
          </a:bodyPr>
          <a:lstStyle/>
          <a:p>
            <a:r>
              <a:rPr lang="es-ES" b="1" u="sng" dirty="0" smtClean="0"/>
              <a:t>PGA</a:t>
            </a:r>
            <a:endParaRPr lang="es-ES" b="1" u="sng"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5483245"/>
          </a:xfrm>
        </p:spPr>
        <p:txBody>
          <a:bodyPr>
            <a:noAutofit/>
          </a:bodyPr>
          <a:lstStyle/>
          <a:p>
            <a:pPr algn="just">
              <a:buFont typeface="Wingdings" pitchFamily="2" charset="2"/>
              <a:buChar char="q"/>
            </a:pPr>
            <a:r>
              <a:rPr lang="es-ES" sz="1600" dirty="0" smtClean="0"/>
              <a:t> </a:t>
            </a:r>
            <a:r>
              <a:rPr lang="es-ES" sz="1600" b="1" dirty="0" smtClean="0"/>
              <a:t>Datos del centro</a:t>
            </a:r>
            <a:r>
              <a:rPr lang="es-ES" sz="1600" dirty="0" smtClean="0"/>
              <a:t>: memoria administrativa, estadística, recursos, instalaciones y equipamiento</a:t>
            </a:r>
            <a:endParaRPr lang="es-ES_tradnl" sz="1600" dirty="0" smtClean="0"/>
          </a:p>
          <a:p>
            <a:pPr algn="just">
              <a:buFont typeface="Wingdings" pitchFamily="2" charset="2"/>
              <a:buChar char="q"/>
            </a:pPr>
            <a:r>
              <a:rPr lang="es-ES" sz="1600" b="1" dirty="0" smtClean="0"/>
              <a:t>En el ámbito organizativo</a:t>
            </a:r>
            <a:r>
              <a:rPr lang="es-ES" sz="1600" dirty="0" smtClean="0"/>
              <a:t>: la oferta educativa e idiomática, calendario escolar, servicios escolares, criterios organización temporal y espacial de las actividades, manual de calidad en su caso y las propuestas de mejora del curso pasado como punto de partida (recogidas en la memoria final)</a:t>
            </a:r>
            <a:endParaRPr lang="es-ES" sz="1600" b="1" dirty="0" smtClean="0"/>
          </a:p>
          <a:p>
            <a:pPr algn="just">
              <a:buFont typeface="Wingdings" pitchFamily="2" charset="2"/>
              <a:buChar char="q"/>
            </a:pPr>
            <a:r>
              <a:rPr lang="es-ES" sz="1600" b="1" dirty="0" smtClean="0"/>
              <a:t>En el ámbito pedagógico</a:t>
            </a:r>
            <a:r>
              <a:rPr lang="es-ES" sz="1600" dirty="0" smtClean="0"/>
              <a:t>: también como punto de partida las propuestas de mejora, criterios agrupamiento alumnado, orientaciones concreción tratamientos transversales de la educación en valores, criterios atención a la diversidad y adaptaciones curriculares, medidas para la coordinación de cursos, ciclos y etapas, decisiones generales sobre metodología, criterios de promoción y titulación, selección de materiales y libros de texto, procedimientos de evaluación y criterios para valorar el grado de desarrollo de las CCBB, criterios para tareas en caso de ausencia del profesorado, programaciones didácticas, plan de actividades complementarias y extraescolares.</a:t>
            </a:r>
          </a:p>
          <a:p>
            <a:pPr algn="just">
              <a:buFont typeface="Wingdings" pitchFamily="2" charset="2"/>
              <a:buChar char="q"/>
            </a:pPr>
            <a:r>
              <a:rPr lang="es-ES" sz="1600" b="1" dirty="0" smtClean="0"/>
              <a:t>En el ámbito profesional</a:t>
            </a:r>
            <a:r>
              <a:rPr lang="es-ES" sz="1600" dirty="0" smtClean="0"/>
              <a:t>: el programa anual de formación del profesorado y criterios para evaluar  los procesos de enseñanza y la práctica docente.</a:t>
            </a:r>
          </a:p>
          <a:p>
            <a:pPr algn="just">
              <a:buFont typeface="Wingdings" pitchFamily="2" charset="2"/>
              <a:buChar char="q"/>
            </a:pPr>
            <a:r>
              <a:rPr lang="es-ES" sz="1600" dirty="0" smtClean="0"/>
              <a:t> </a:t>
            </a:r>
            <a:r>
              <a:rPr lang="es-ES" sz="1600" b="1" dirty="0" smtClean="0"/>
              <a:t>En el ámbito social</a:t>
            </a:r>
            <a:r>
              <a:rPr lang="es-ES" sz="1600" dirty="0" smtClean="0"/>
              <a:t>: acciones para la mejora del rendimiento, plan de convivencia, prevención del absentismo y abandono escolar, fomento de la participación de la comunidad educativa, apertura del centro al entorno, previsión de convenios…</a:t>
            </a:r>
          </a:p>
          <a:p>
            <a:pPr algn="just">
              <a:buFont typeface="Wingdings" pitchFamily="2" charset="2"/>
              <a:buChar char="q"/>
            </a:pPr>
            <a:r>
              <a:rPr lang="es-ES" sz="1600" b="1" dirty="0" smtClean="0"/>
              <a:t>Concreción del proceso de evaluación de la PGA.</a:t>
            </a:r>
            <a:endParaRPr lang="es-ES_tradnl" sz="1600" b="1" dirty="0" smtClean="0"/>
          </a:p>
          <a:p>
            <a:pPr algn="just"/>
            <a:endParaRPr lang="es-ES" sz="1800" dirty="0"/>
          </a:p>
        </p:txBody>
      </p:sp>
      <p:sp>
        <p:nvSpPr>
          <p:cNvPr id="2" name="1 Título"/>
          <p:cNvSpPr>
            <a:spLocks noGrp="1"/>
          </p:cNvSpPr>
          <p:nvPr>
            <p:ph type="title"/>
          </p:nvPr>
        </p:nvSpPr>
        <p:spPr>
          <a:xfrm>
            <a:off x="457200" y="357166"/>
            <a:ext cx="8229600" cy="285752"/>
          </a:xfrm>
        </p:spPr>
        <p:txBody>
          <a:bodyPr>
            <a:normAutofit fontScale="90000"/>
          </a:bodyPr>
          <a:lstStyle/>
          <a:p>
            <a:r>
              <a:rPr lang="es-ES_tradnl" sz="3100" u="sng" dirty="0" smtClean="0"/>
              <a:t>Dicho contenido se distribuye por ámbitos:</a:t>
            </a:r>
            <a:r>
              <a:rPr lang="es-ES_tradnl" dirty="0" smtClean="0"/>
              <a:t/>
            </a:r>
            <a:br>
              <a:rPr lang="es-ES_tradnl" dirty="0" smtClean="0"/>
            </a:br>
            <a:endParaRPr lang="es-E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r>
              <a:rPr lang="es-ES" dirty="0" smtClean="0"/>
              <a:t>La programación </a:t>
            </a:r>
            <a:r>
              <a:rPr lang="es-ES_tradnl" dirty="0" smtClean="0"/>
              <a:t>se concretará en un conjunto de unidades didácticas, unidades de programación o unidades de trabajo diseñadas por el profesorado.</a:t>
            </a:r>
            <a:endParaRPr lang="es-ES_tradnl" dirty="0" smtClean="0">
              <a:solidFill>
                <a:srgbClr val="FF0000"/>
              </a:solidFill>
            </a:endParaRPr>
          </a:p>
          <a:p>
            <a:pPr algn="just"/>
            <a:r>
              <a:rPr lang="es-ES_tradnl" dirty="0" smtClean="0"/>
              <a:t>Se incluirán las actividades de refuerzo, y en su caso ampliación.</a:t>
            </a:r>
          </a:p>
          <a:p>
            <a:pPr algn="just"/>
            <a:r>
              <a:rPr lang="es-ES_tradnl" dirty="0" smtClean="0"/>
              <a:t>Se incluirán procedimientos que permitan valorar el ajuste entre el diseño, el desarrollo y los resultados de la programación didáctica.</a:t>
            </a:r>
            <a:endParaRPr lang="es-ES" dirty="0"/>
          </a:p>
        </p:txBody>
      </p:sp>
      <p:sp>
        <p:nvSpPr>
          <p:cNvPr id="2" name="1 Título"/>
          <p:cNvSpPr>
            <a:spLocks noGrp="1"/>
          </p:cNvSpPr>
          <p:nvPr>
            <p:ph type="title"/>
          </p:nvPr>
        </p:nvSpPr>
        <p:spPr/>
        <p:txBody>
          <a:bodyPr>
            <a:normAutofit/>
          </a:bodyPr>
          <a:lstStyle/>
          <a:p>
            <a:r>
              <a:rPr lang="es-ES" sz="3600" b="1" u="sng" dirty="0" smtClean="0"/>
              <a:t>PROGRAMACIONES DIDÁCTICAS</a:t>
            </a:r>
            <a:endParaRPr lang="es-ES" sz="3600" b="1" u="sng"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14422"/>
            <a:ext cx="8229600" cy="4911741"/>
          </a:xfrm>
        </p:spPr>
        <p:txBody>
          <a:bodyPr>
            <a:normAutofit/>
          </a:bodyPr>
          <a:lstStyle/>
          <a:p>
            <a:r>
              <a:rPr lang="es-ES" dirty="0" smtClean="0"/>
              <a:t>Al finalizar cada curso, el equipo directivo y el Consejo Escolar evaluarán el funcionamiento del centro y el grado de cumplimiento de la PGA. Las conclusiones serán recogidas en una memoria que se remitirá a la Inspección Educativa. </a:t>
            </a:r>
          </a:p>
          <a:p>
            <a:r>
              <a:rPr lang="es-ES" dirty="0" smtClean="0"/>
              <a:t>Esta memoria comprenderá una estimación del logro de los objetivos fijados en la PGA y los resultados obtenidos de la programación docente y las propuestas de mejora derivadas de la evaluación de planes y proyectos.</a:t>
            </a:r>
            <a:endParaRPr lang="es-ES" dirty="0"/>
          </a:p>
        </p:txBody>
      </p:sp>
      <p:sp>
        <p:nvSpPr>
          <p:cNvPr id="2" name="1 Título"/>
          <p:cNvSpPr>
            <a:spLocks noGrp="1"/>
          </p:cNvSpPr>
          <p:nvPr>
            <p:ph type="title"/>
          </p:nvPr>
        </p:nvSpPr>
        <p:spPr>
          <a:xfrm>
            <a:off x="457200" y="274638"/>
            <a:ext cx="8229600" cy="796908"/>
          </a:xfrm>
        </p:spPr>
        <p:txBody>
          <a:bodyPr>
            <a:normAutofit/>
          </a:bodyPr>
          <a:lstStyle/>
          <a:p>
            <a:r>
              <a:rPr lang="es-ES" sz="3600" b="1" u="sng" dirty="0" smtClean="0"/>
              <a:t>MEMORIA FINAL DE CURSO</a:t>
            </a:r>
            <a:endParaRPr lang="es-ES" sz="3600" b="1" u="sng"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ES" dirty="0" smtClean="0"/>
              <a:t>El equipo directivo (formado por personas titulares de Director, Jefe de estudios y </a:t>
            </a:r>
            <a:r>
              <a:rPr lang="es-ES" dirty="0" smtClean="0"/>
              <a:t>Secretario)</a:t>
            </a:r>
            <a:endParaRPr lang="es-ES" dirty="0" smtClean="0"/>
          </a:p>
          <a:p>
            <a:pPr algn="just"/>
            <a:r>
              <a:rPr lang="es-ES" dirty="0" smtClean="0"/>
              <a:t>Claustro de profesores </a:t>
            </a:r>
          </a:p>
          <a:p>
            <a:pPr algn="just"/>
            <a:r>
              <a:rPr lang="es-ES" dirty="0" smtClean="0"/>
              <a:t>Consejo Escolar</a:t>
            </a:r>
          </a:p>
          <a:p>
            <a:endParaRPr lang="es-ES" dirty="0" smtClean="0"/>
          </a:p>
          <a:p>
            <a:endParaRPr lang="es-ES" dirty="0"/>
          </a:p>
        </p:txBody>
      </p:sp>
      <p:sp>
        <p:nvSpPr>
          <p:cNvPr id="2" name="1 Título"/>
          <p:cNvSpPr>
            <a:spLocks noGrp="1"/>
          </p:cNvSpPr>
          <p:nvPr>
            <p:ph type="title"/>
          </p:nvPr>
        </p:nvSpPr>
        <p:spPr/>
        <p:txBody>
          <a:bodyPr/>
          <a:lstStyle/>
          <a:p>
            <a:r>
              <a:rPr lang="es-ES" dirty="0" smtClean="0"/>
              <a:t>ÓRGANOS DE GOBIERNO</a:t>
            </a:r>
            <a:endParaRPr lang="es-E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14422"/>
            <a:ext cx="8229600" cy="5357850"/>
          </a:xfrm>
        </p:spPr>
        <p:txBody>
          <a:bodyPr>
            <a:normAutofit fontScale="70000" lnSpcReduction="20000"/>
          </a:bodyPr>
          <a:lstStyle/>
          <a:p>
            <a:r>
              <a:rPr lang="es-ES" dirty="0" smtClean="0"/>
              <a:t>A través del cual se garantiza la participación de los sectores de la comunidad educativa. </a:t>
            </a:r>
          </a:p>
          <a:p>
            <a:pPr>
              <a:buNone/>
            </a:pPr>
            <a:endParaRPr lang="es-ES" dirty="0" smtClean="0"/>
          </a:p>
          <a:p>
            <a:r>
              <a:rPr lang="es-ES" dirty="0" smtClean="0"/>
              <a:t>Compuesto por:</a:t>
            </a:r>
          </a:p>
          <a:p>
            <a:pPr>
              <a:buFont typeface="Wingdings" pitchFamily="2" charset="2"/>
              <a:buChar char="ü"/>
            </a:pPr>
            <a:r>
              <a:rPr lang="es-ES" dirty="0" smtClean="0"/>
              <a:t> Director/a</a:t>
            </a:r>
          </a:p>
          <a:p>
            <a:pPr algn="just">
              <a:buFont typeface="Wingdings" pitchFamily="2" charset="2"/>
              <a:buChar char="ü"/>
            </a:pPr>
            <a:r>
              <a:rPr lang="es-ES" dirty="0" smtClean="0"/>
              <a:t>Jefe/a Estudios</a:t>
            </a:r>
          </a:p>
          <a:p>
            <a:pPr algn="just">
              <a:buFont typeface="Wingdings" pitchFamily="2" charset="2"/>
              <a:buChar char="ü"/>
            </a:pPr>
            <a:r>
              <a:rPr lang="es-ES" dirty="0" smtClean="0"/>
              <a:t>Concejal/a o representante Ayuntamiento</a:t>
            </a:r>
          </a:p>
          <a:p>
            <a:pPr algn="just">
              <a:buFont typeface="Wingdings" pitchFamily="2" charset="2"/>
              <a:buChar char="ü"/>
            </a:pPr>
            <a:r>
              <a:rPr lang="es-ES" dirty="0" smtClean="0"/>
              <a:t>Un nº de profesorado elegido por el claustro no inferior a 1/3 del  total</a:t>
            </a:r>
          </a:p>
          <a:p>
            <a:pPr algn="just">
              <a:buFont typeface="Wingdings" pitchFamily="2" charset="2"/>
              <a:buChar char="ü"/>
            </a:pPr>
            <a:r>
              <a:rPr lang="es-ES" dirty="0" smtClean="0"/>
              <a:t>Un nº de padres/madres y alumnado no inferior a 1/3 del total</a:t>
            </a:r>
          </a:p>
          <a:p>
            <a:pPr algn="just">
              <a:buFont typeface="Wingdings" pitchFamily="2" charset="2"/>
              <a:buChar char="ü"/>
            </a:pPr>
            <a:r>
              <a:rPr lang="es-ES" dirty="0" smtClean="0"/>
              <a:t>Un representante padres/madres será designado por la asociación más representativa.</a:t>
            </a:r>
          </a:p>
          <a:p>
            <a:pPr algn="just">
              <a:buFont typeface="Wingdings" pitchFamily="2" charset="2"/>
              <a:buChar char="ü"/>
            </a:pPr>
            <a:r>
              <a:rPr lang="es-ES" dirty="0" smtClean="0"/>
              <a:t> Un representante del alumnado será designado por la junta de</a:t>
            </a:r>
          </a:p>
          <a:p>
            <a:pPr algn="just">
              <a:buFont typeface="Wingdings" pitchFamily="2" charset="2"/>
              <a:buChar char="ü"/>
            </a:pPr>
            <a:r>
              <a:rPr lang="es-ES" dirty="0" smtClean="0"/>
              <a:t> Un representante del personal de administración y servicios.</a:t>
            </a:r>
          </a:p>
          <a:p>
            <a:pPr algn="just">
              <a:buFont typeface="Wingdings" pitchFamily="2" charset="2"/>
              <a:buChar char="ü"/>
            </a:pPr>
            <a:r>
              <a:rPr lang="es-ES" dirty="0" smtClean="0"/>
              <a:t> El secretario o la secretaria con voz y sin voto que lo será a su vez del C. E.</a:t>
            </a:r>
          </a:p>
        </p:txBody>
      </p:sp>
      <p:sp>
        <p:nvSpPr>
          <p:cNvPr id="2" name="1 Título"/>
          <p:cNvSpPr>
            <a:spLocks noGrp="1"/>
          </p:cNvSpPr>
          <p:nvPr>
            <p:ph type="title"/>
          </p:nvPr>
        </p:nvSpPr>
        <p:spPr>
          <a:xfrm>
            <a:off x="457200" y="274638"/>
            <a:ext cx="8229600" cy="796908"/>
          </a:xfrm>
        </p:spPr>
        <p:txBody>
          <a:bodyPr>
            <a:normAutofit/>
          </a:bodyPr>
          <a:lstStyle/>
          <a:p>
            <a:r>
              <a:rPr lang="es-ES" sz="3600" b="1" u="sng" dirty="0" smtClean="0"/>
              <a:t>CONSEJO ESCOLAR</a:t>
            </a:r>
            <a:endParaRPr lang="es-ES" sz="3600" b="1" u="sng" dirty="0"/>
          </a:p>
        </p:txBody>
      </p:sp>
      <p:sp>
        <p:nvSpPr>
          <p:cNvPr id="4" name="Rectangle 4"/>
          <p:cNvSpPr>
            <a:spLocks noChangeArrowheads="1"/>
          </p:cNvSpPr>
          <p:nvPr/>
        </p:nvSpPr>
        <p:spPr bwMode="auto">
          <a:xfrm>
            <a:off x="2000232" y="5643578"/>
            <a:ext cx="6892942" cy="830997"/>
          </a:xfrm>
          <a:prstGeom prst="rect">
            <a:avLst/>
          </a:prstGeom>
          <a:noFill/>
          <a:ln w="38100" algn="ctr">
            <a:solidFill>
              <a:srgbClr val="CC00CC"/>
            </a:solidFill>
            <a:miter lim="800000"/>
            <a:headEnd/>
            <a:tailEnd/>
          </a:ln>
        </p:spPr>
        <p:txBody>
          <a:bodyPr wrap="square" anchor="ctr">
            <a:spAutoFit/>
          </a:bodyPr>
          <a:lstStyle/>
          <a:p>
            <a:pPr algn="just"/>
            <a:r>
              <a:rPr lang="es-ES_tradnl" sz="2400" dirty="0" smtClean="0"/>
              <a:t>VER COMPOSICIÓN SEGÚN NÚMERO DE UNIDADES EN EL DECRETO 374/96</a:t>
            </a:r>
            <a:endParaRPr lang="es-ES_tradnl" sz="2400" dirty="0">
              <a:solidFill>
                <a:srgbClr val="FF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5840435"/>
          </a:xfrm>
        </p:spPr>
        <p:txBody>
          <a:bodyPr>
            <a:normAutofit/>
          </a:bodyPr>
          <a:lstStyle/>
          <a:p>
            <a:r>
              <a:rPr lang="es-ES" dirty="0" smtClean="0"/>
              <a:t>El CE se reunirá como mínimo, una vez cada </a:t>
            </a:r>
            <a:r>
              <a:rPr lang="es-ES" smtClean="0"/>
              <a:t>dos meses, </a:t>
            </a:r>
            <a:r>
              <a:rPr lang="es-ES" dirty="0" smtClean="0"/>
              <a:t>y siempre que lo convoque la dirección del centro, por iniciativa propia o por solicitud, de al menos un tercio de sus miembros.</a:t>
            </a:r>
          </a:p>
          <a:p>
            <a:r>
              <a:rPr lang="es-ES" dirty="0" smtClean="0"/>
              <a:t>El CE establecerá cuantas comisiones de trabajo decida, y en la forma en que determine el NOF (comisión de gestión económica, comisión de convivencia…)</a:t>
            </a:r>
          </a:p>
          <a:p>
            <a:r>
              <a:rPr lang="es-ES" dirty="0" smtClean="0"/>
              <a:t>Competencias: establecer directrices, aprobar y evaluar, promover, decidir, establecer criterios y pautas de actuación…</a:t>
            </a:r>
            <a:endParaRPr lang="es-E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r>
              <a:rPr lang="es-ES" dirty="0" smtClean="0"/>
              <a:t>Documento institucional de la comunidad educativa que recoge los principios que fundamentan y orientan las decisiones que generan y vertebran los diferentes proyectos, planes y actividades del centro. </a:t>
            </a:r>
          </a:p>
          <a:p>
            <a:pPr algn="just"/>
            <a:r>
              <a:rPr lang="es-ES_tradnl" dirty="0" smtClean="0"/>
              <a:t>El proyecto educativo deberá incluir medidas para promover valores de igualdad, interculturalidad, prevención y resolución pacífica de conflictos erradicando la violencia de las aulas.</a:t>
            </a:r>
            <a:endParaRPr lang="es-ES" dirty="0" smtClean="0"/>
          </a:p>
        </p:txBody>
      </p:sp>
      <p:sp>
        <p:nvSpPr>
          <p:cNvPr id="2" name="1 Título"/>
          <p:cNvSpPr>
            <a:spLocks noGrp="1"/>
          </p:cNvSpPr>
          <p:nvPr>
            <p:ph type="title"/>
          </p:nvPr>
        </p:nvSpPr>
        <p:spPr/>
        <p:txBody>
          <a:bodyPr/>
          <a:lstStyle/>
          <a:p>
            <a:r>
              <a:rPr lang="es-ES" b="1" u="sng" dirty="0" smtClean="0"/>
              <a:t>PROYECTO EDUCATIVO</a:t>
            </a:r>
            <a:endParaRPr lang="es-ES" b="1" u="sng"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42984"/>
            <a:ext cx="8229600" cy="5429288"/>
          </a:xfrm>
        </p:spPr>
        <p:txBody>
          <a:bodyPr>
            <a:normAutofit fontScale="85000" lnSpcReduction="10000"/>
          </a:bodyPr>
          <a:lstStyle/>
          <a:p>
            <a:r>
              <a:rPr lang="es-ES_tradnl" dirty="0" smtClean="0"/>
              <a:t>El Claustro del profesorado es el órgano propio de participación del profesorado en el gobierno del centro, y tiene la responsabilidad de planificar, coordinar, informar y, en su caso, decidir sobre todos los aspectos educativos y académicos del centro.</a:t>
            </a:r>
          </a:p>
          <a:p>
            <a:r>
              <a:rPr lang="es-ES_tradnl" dirty="0" smtClean="0"/>
              <a:t>Presidido por la Dirección e integrado por la totalidad del profesorado que preste servicio en ese centro.</a:t>
            </a:r>
          </a:p>
          <a:p>
            <a:r>
              <a:rPr lang="es-ES_tradnl" dirty="0" smtClean="0"/>
              <a:t>El Claustro se reunirá como mínimo una vez al trimestre, y siempre que lo convoque la dirección del centro</a:t>
            </a:r>
            <a:r>
              <a:rPr lang="es-ES" dirty="0" smtClean="0"/>
              <a:t> por iniciativa propia o por solicitud, de al menos un tercio de sus miembros.</a:t>
            </a:r>
          </a:p>
          <a:p>
            <a:r>
              <a:rPr lang="es-ES" dirty="0" smtClean="0"/>
              <a:t>La asistencia es obligatoria para todos sus miembros.</a:t>
            </a:r>
          </a:p>
          <a:p>
            <a:r>
              <a:rPr lang="es-ES" dirty="0" smtClean="0"/>
              <a:t>Competencias: analizar, conocer, seguimiento, proponer medidas, valorar…</a:t>
            </a:r>
            <a:endParaRPr lang="es-ES_tradnl" dirty="0" smtClean="0"/>
          </a:p>
          <a:p>
            <a:endParaRPr lang="es-ES_tradnl" dirty="0" smtClean="0"/>
          </a:p>
          <a:p>
            <a:pPr>
              <a:buFontTx/>
              <a:buChar char="-"/>
            </a:pPr>
            <a:endParaRPr lang="es-ES" dirty="0" smtClean="0"/>
          </a:p>
        </p:txBody>
      </p:sp>
      <p:sp>
        <p:nvSpPr>
          <p:cNvPr id="2" name="1 Título"/>
          <p:cNvSpPr>
            <a:spLocks noGrp="1"/>
          </p:cNvSpPr>
          <p:nvPr>
            <p:ph type="title"/>
          </p:nvPr>
        </p:nvSpPr>
        <p:spPr>
          <a:xfrm>
            <a:off x="457200" y="274638"/>
            <a:ext cx="8229600" cy="725470"/>
          </a:xfrm>
        </p:spPr>
        <p:txBody>
          <a:bodyPr>
            <a:normAutofit/>
          </a:bodyPr>
          <a:lstStyle/>
          <a:p>
            <a:r>
              <a:rPr lang="es-ES" sz="3600" b="1" u="sng" dirty="0" smtClean="0"/>
              <a:t>CLAUSTRO</a:t>
            </a:r>
            <a:endParaRPr lang="es-ES" sz="3600" b="1" u="sng"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smtClean="0"/>
              <a:t>Comisión de coordinación pedagógica (CCP)</a:t>
            </a:r>
          </a:p>
          <a:p>
            <a:r>
              <a:rPr lang="es-ES" dirty="0" smtClean="0"/>
              <a:t>Comisión de actividades complementarias y extraescolares</a:t>
            </a:r>
          </a:p>
          <a:p>
            <a:r>
              <a:rPr lang="es-ES" dirty="0" smtClean="0"/>
              <a:t>Equipo de </a:t>
            </a:r>
            <a:r>
              <a:rPr lang="es-ES" dirty="0" err="1" smtClean="0"/>
              <a:t>Dinamizacion</a:t>
            </a:r>
            <a:r>
              <a:rPr lang="es-ES" dirty="0" smtClean="0"/>
              <a:t> de la Lengua Gallega</a:t>
            </a:r>
          </a:p>
          <a:p>
            <a:r>
              <a:rPr lang="es-ES" dirty="0" smtClean="0"/>
              <a:t>Equipos docentes de ciclo</a:t>
            </a:r>
          </a:p>
          <a:p>
            <a:r>
              <a:rPr lang="es-ES" dirty="0" smtClean="0"/>
              <a:t>Equipos docentes de grupo</a:t>
            </a:r>
          </a:p>
          <a:p>
            <a:r>
              <a:rPr lang="es-ES" dirty="0" smtClean="0"/>
              <a:t>Equipos de nivel </a:t>
            </a:r>
          </a:p>
          <a:p>
            <a:r>
              <a:rPr lang="es-ES" dirty="0" smtClean="0"/>
              <a:t>Tutoría</a:t>
            </a:r>
            <a:endParaRPr lang="es-ES" dirty="0"/>
          </a:p>
        </p:txBody>
      </p:sp>
      <p:sp>
        <p:nvSpPr>
          <p:cNvPr id="2" name="1 Título"/>
          <p:cNvSpPr>
            <a:spLocks noGrp="1"/>
          </p:cNvSpPr>
          <p:nvPr>
            <p:ph type="title"/>
          </p:nvPr>
        </p:nvSpPr>
        <p:spPr/>
        <p:txBody>
          <a:bodyPr>
            <a:normAutofit fontScale="90000"/>
          </a:bodyPr>
          <a:lstStyle/>
          <a:p>
            <a:r>
              <a:rPr lang="es-ES" dirty="0" smtClean="0"/>
              <a:t>ÓRGANOS DE COORDINACIÓN Y ORIENTACIÓN DOCENTE</a:t>
            </a:r>
            <a:endParaRPr lang="es-E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idx="1"/>
          </p:nvPr>
        </p:nvSpPr>
        <p:spPr bwMode="auto">
          <a:xfrm>
            <a:off x="457200" y="642918"/>
            <a:ext cx="8229600" cy="5929354"/>
          </a:xfrm>
          <a:prstGeom prst="rect">
            <a:avLst/>
          </a:prstGeom>
          <a:noFill/>
          <a:ln w="38100">
            <a:noFill/>
            <a:miter lim="800000"/>
            <a:headEnd/>
            <a:tailEnd/>
          </a:ln>
        </p:spPr>
        <p:txBody>
          <a:bodyPr>
            <a:noAutofit/>
          </a:bodyPr>
          <a:lstStyle/>
          <a:p>
            <a:pPr algn="just">
              <a:buNone/>
            </a:pPr>
            <a:r>
              <a:rPr lang="es-ES_tradnl" sz="1600" b="1" dirty="0"/>
              <a:t>a)</a:t>
            </a:r>
            <a:r>
              <a:rPr lang="es-ES_tradnl" sz="1600" dirty="0"/>
              <a:t> Garantizar el desarrollo del </a:t>
            </a:r>
            <a:r>
              <a:rPr lang="es-ES_tradnl" sz="1600" dirty="0" smtClean="0"/>
              <a:t>PE, </a:t>
            </a:r>
            <a:r>
              <a:rPr lang="es-ES_tradnl" sz="1600" dirty="0"/>
              <a:t>y coordinar su seguimiento  y evaluación</a:t>
            </a:r>
            <a:r>
              <a:rPr lang="es-ES_tradnl" sz="1600" dirty="0" smtClean="0"/>
              <a:t>.</a:t>
            </a:r>
            <a:endParaRPr lang="es-ES_tradnl" sz="1600" b="1" dirty="0" smtClean="0"/>
          </a:p>
          <a:p>
            <a:pPr algn="just">
              <a:buNone/>
            </a:pPr>
            <a:r>
              <a:rPr lang="es-ES_tradnl" sz="1600" b="1" dirty="0" smtClean="0"/>
              <a:t>b</a:t>
            </a:r>
            <a:r>
              <a:rPr lang="es-ES_tradnl" sz="1600" b="1" dirty="0"/>
              <a:t>)</a:t>
            </a:r>
            <a:r>
              <a:rPr lang="es-ES_tradnl" sz="1600" dirty="0"/>
              <a:t> Trasladar al equipo directivo propuestas para la elaboración de la PGA</a:t>
            </a:r>
            <a:r>
              <a:rPr lang="es-ES_tradnl" sz="1600" dirty="0" smtClean="0"/>
              <a:t>.</a:t>
            </a:r>
            <a:endParaRPr lang="es-ES_tradnl" sz="1600" dirty="0"/>
          </a:p>
          <a:p>
            <a:pPr algn="just">
              <a:buNone/>
            </a:pPr>
            <a:r>
              <a:rPr lang="es-ES_tradnl" sz="1600" b="1" dirty="0"/>
              <a:t>c)</a:t>
            </a:r>
            <a:r>
              <a:rPr lang="es-ES_tradnl" sz="1600" dirty="0"/>
              <a:t> Ejercer la coordinación entre las distintas etapas educativas y, en su caso, ciclos educativos</a:t>
            </a:r>
            <a:r>
              <a:rPr lang="es-ES_tradnl" sz="1600" dirty="0" smtClean="0"/>
              <a:t>.</a:t>
            </a:r>
            <a:endParaRPr lang="es-ES_tradnl" sz="1600" dirty="0"/>
          </a:p>
          <a:p>
            <a:pPr algn="just">
              <a:buNone/>
            </a:pPr>
            <a:r>
              <a:rPr lang="es-ES_tradnl" sz="1600" b="1" dirty="0"/>
              <a:t>d)</a:t>
            </a:r>
            <a:r>
              <a:rPr lang="es-ES_tradnl" sz="1600" dirty="0"/>
              <a:t> Promover la innovación pedagógica, el trabajo interdisciplinar, el uso de las nuevas tecnologías y el trabajo colaborativo del profesorado</a:t>
            </a:r>
            <a:r>
              <a:rPr lang="es-ES_tradnl" sz="1600" dirty="0" smtClean="0"/>
              <a:t>.</a:t>
            </a:r>
            <a:endParaRPr lang="es-ES_tradnl" sz="1600" dirty="0"/>
          </a:p>
          <a:p>
            <a:pPr algn="just">
              <a:buNone/>
            </a:pPr>
            <a:r>
              <a:rPr lang="es-ES_tradnl" sz="1600" b="1" dirty="0"/>
              <a:t>e)</a:t>
            </a:r>
            <a:r>
              <a:rPr lang="es-ES_tradnl" sz="1600" dirty="0"/>
              <a:t> Diseñar el proyecto de formación del profesorado del centro de acuerdo con los objetivos del </a:t>
            </a:r>
            <a:r>
              <a:rPr lang="es-ES_tradnl" sz="1600" dirty="0" smtClean="0"/>
              <a:t>PE. </a:t>
            </a:r>
            <a:endParaRPr lang="es-ES_tradnl" sz="1600" dirty="0"/>
          </a:p>
          <a:p>
            <a:pPr algn="just">
              <a:buNone/>
            </a:pPr>
            <a:r>
              <a:rPr lang="es-ES_tradnl" sz="1600" b="1" dirty="0"/>
              <a:t>f)</a:t>
            </a:r>
            <a:r>
              <a:rPr lang="es-ES_tradnl" sz="1600" dirty="0"/>
              <a:t> Concretar los criterios de promoción y titulación del alumnado de conformidad con la normativa </a:t>
            </a:r>
            <a:r>
              <a:rPr lang="es-ES_tradnl" sz="1600" dirty="0" smtClean="0"/>
              <a:t>vigente.</a:t>
            </a:r>
            <a:endParaRPr lang="es-ES_tradnl" sz="1600" dirty="0"/>
          </a:p>
          <a:p>
            <a:pPr algn="just">
              <a:buNone/>
            </a:pPr>
            <a:r>
              <a:rPr lang="es-ES_tradnl" sz="1600" b="1" dirty="0"/>
              <a:t>g)</a:t>
            </a:r>
            <a:r>
              <a:rPr lang="es-ES_tradnl" sz="1600" dirty="0"/>
              <a:t> Promover acciones que favorezcan la mejora de los resultados escolares, la integración curricular, el desarrollo de valores y de los temas transversales</a:t>
            </a:r>
            <a:r>
              <a:rPr lang="es-ES_tradnl" sz="1600" dirty="0" smtClean="0"/>
              <a:t>.</a:t>
            </a:r>
            <a:endParaRPr lang="es-ES_tradnl" sz="1600" dirty="0"/>
          </a:p>
          <a:p>
            <a:pPr algn="just">
              <a:buNone/>
            </a:pPr>
            <a:r>
              <a:rPr lang="es-ES_tradnl" sz="1600" b="1" dirty="0"/>
              <a:t>h)</a:t>
            </a:r>
            <a:r>
              <a:rPr lang="es-ES_tradnl" sz="1600" dirty="0"/>
              <a:t> Proponer las medidas de atención a la diversidad que se consideren oportunas y establecer los criterios para su desarrollo y evaluación, así como valorar las propuestas de actuación con el alumnado con necesidades específicas de apoyo educativo, estableciendo las prioridades de intervención. </a:t>
            </a:r>
          </a:p>
          <a:p>
            <a:pPr algn="just"/>
            <a:endParaRPr lang="es-ES_tradnl" sz="1600" dirty="0"/>
          </a:p>
          <a:p>
            <a:pPr algn="just">
              <a:buNone/>
            </a:pPr>
            <a:r>
              <a:rPr lang="es-ES_tradnl" sz="1600" b="1" dirty="0"/>
              <a:t>i)</a:t>
            </a:r>
            <a:r>
              <a:rPr lang="es-ES_tradnl" sz="1600" dirty="0"/>
              <a:t> Constituir las subcomisiones de trabajo que se consideren necesarias para coordinar la elaboración, seguimiento y evaluación de los planes y proyectos del centro que les correspondan</a:t>
            </a:r>
            <a:r>
              <a:rPr lang="es-ES_tradnl" sz="1600" dirty="0" smtClean="0"/>
              <a:t>.</a:t>
            </a:r>
            <a:endParaRPr lang="es-ES_tradnl" sz="1600" dirty="0"/>
          </a:p>
          <a:p>
            <a:pPr algn="just">
              <a:buNone/>
            </a:pPr>
            <a:r>
              <a:rPr lang="es-ES_tradnl" sz="1600" b="1" dirty="0"/>
              <a:t>j)</a:t>
            </a:r>
            <a:r>
              <a:rPr lang="es-ES_tradnl" sz="1600" dirty="0"/>
              <a:t> Cualquier otra que le sea atribuida por la normativa vigente.</a:t>
            </a:r>
          </a:p>
        </p:txBody>
      </p:sp>
      <p:sp>
        <p:nvSpPr>
          <p:cNvPr id="2" name="1 Título"/>
          <p:cNvSpPr>
            <a:spLocks noGrp="1"/>
          </p:cNvSpPr>
          <p:nvPr>
            <p:ph type="title"/>
          </p:nvPr>
        </p:nvSpPr>
        <p:spPr>
          <a:xfrm>
            <a:off x="457200" y="0"/>
            <a:ext cx="8229600" cy="642918"/>
          </a:xfrm>
        </p:spPr>
        <p:txBody>
          <a:bodyPr>
            <a:normAutofit/>
          </a:bodyPr>
          <a:lstStyle/>
          <a:p>
            <a:r>
              <a:rPr lang="es-ES" sz="3600" b="1" u="sng" dirty="0" smtClean="0"/>
              <a:t>CCP</a:t>
            </a:r>
            <a:endParaRPr lang="es-ES" sz="3600" b="1" u="sng"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ES" dirty="0" smtClean="0"/>
              <a:t>Órgano encargado de promover, organizar y facilitar este tipo de actividades, de acuerdo con los criterios establecidos en la CCP y en el CE.</a:t>
            </a:r>
          </a:p>
          <a:p>
            <a:pPr algn="just"/>
            <a:r>
              <a:rPr lang="es-ES" dirty="0" smtClean="0"/>
              <a:t>La coordinación de esta comisión será desempeñada por un miembro del equipo directivo.</a:t>
            </a:r>
          </a:p>
          <a:p>
            <a:endParaRPr lang="es-ES" dirty="0"/>
          </a:p>
        </p:txBody>
      </p:sp>
      <p:sp>
        <p:nvSpPr>
          <p:cNvPr id="2" name="1 Título"/>
          <p:cNvSpPr>
            <a:spLocks noGrp="1"/>
          </p:cNvSpPr>
          <p:nvPr>
            <p:ph type="title"/>
          </p:nvPr>
        </p:nvSpPr>
        <p:spPr/>
        <p:txBody>
          <a:bodyPr>
            <a:normAutofit/>
          </a:bodyPr>
          <a:lstStyle/>
          <a:p>
            <a:r>
              <a:rPr lang="es-ES" sz="3200" b="1" u="sng" dirty="0" smtClean="0"/>
              <a:t>COMISIÓN DE ACTIVIDADES COMPL. Y EXTRAESC.</a:t>
            </a:r>
            <a:endParaRPr lang="es-ES" sz="3200" b="1" u="sng"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42984"/>
            <a:ext cx="8229600" cy="5500726"/>
          </a:xfrm>
        </p:spPr>
        <p:txBody>
          <a:bodyPr>
            <a:normAutofit fontScale="32500" lnSpcReduction="20000"/>
          </a:bodyPr>
          <a:lstStyle/>
          <a:p>
            <a:pPr marL="514350" indent="-514350" algn="just">
              <a:buNone/>
            </a:pPr>
            <a:r>
              <a:rPr lang="es-ES_tradnl" sz="4500" b="1" dirty="0" smtClean="0"/>
              <a:t>1</a:t>
            </a:r>
            <a:r>
              <a:rPr lang="es-ES_tradnl" sz="4500" dirty="0" smtClean="0"/>
              <a:t>. Formular propuestas al equipo directivo, a la CCP y al Claustro del profesorado, relativas a la elaboración y modificación del proyecto educativo.</a:t>
            </a:r>
          </a:p>
          <a:p>
            <a:pPr marL="514350" indent="-514350" algn="just">
              <a:buNone/>
            </a:pPr>
            <a:endParaRPr lang="es-ES_tradnl" sz="4500" dirty="0" smtClean="0"/>
          </a:p>
          <a:p>
            <a:pPr algn="just">
              <a:buNone/>
            </a:pPr>
            <a:r>
              <a:rPr lang="es-ES_tradnl" sz="4500" b="1" dirty="0" smtClean="0"/>
              <a:t>2.</a:t>
            </a:r>
            <a:r>
              <a:rPr lang="es-ES_tradnl" sz="4500" dirty="0" smtClean="0"/>
              <a:t> Elaborar la propuesta pedagógica de educación infantil y las programaciones didácticas de cada ciclo y nivel de la educación primaria, de acuerdo con las directrices de la comisión de coordinación pedagógica y bajo la supervisión de la J.E. </a:t>
            </a:r>
          </a:p>
          <a:p>
            <a:pPr algn="just">
              <a:buNone/>
            </a:pPr>
            <a:endParaRPr lang="es-ES_tradnl" sz="4500" b="1" dirty="0" smtClean="0"/>
          </a:p>
          <a:p>
            <a:pPr algn="just">
              <a:buNone/>
            </a:pPr>
            <a:r>
              <a:rPr lang="es-ES_tradnl" sz="4500" b="1" dirty="0" smtClean="0"/>
              <a:t>3.</a:t>
            </a:r>
            <a:r>
              <a:rPr lang="es-ES_tradnl" sz="4500" dirty="0" smtClean="0"/>
              <a:t> Elegir los materiales curriculares de acuerdo con los criterios establecidos con carácter general, para su posterior aprobación por el Claustro del profesorado. </a:t>
            </a:r>
          </a:p>
          <a:p>
            <a:pPr algn="just">
              <a:buNone/>
            </a:pPr>
            <a:endParaRPr lang="es-ES_tradnl" sz="4500" dirty="0" smtClean="0"/>
          </a:p>
          <a:p>
            <a:pPr algn="just">
              <a:buNone/>
            </a:pPr>
            <a:r>
              <a:rPr lang="es-ES_tradnl" sz="4500" b="1" dirty="0" smtClean="0"/>
              <a:t>4.</a:t>
            </a:r>
            <a:r>
              <a:rPr lang="es-ES_tradnl" sz="4500" dirty="0" smtClean="0"/>
              <a:t> Llevar a cabo las estrategias de detección e intervención con el alumnado que presenta NEAE, según las directrices emanadas de la CCP. </a:t>
            </a:r>
          </a:p>
          <a:p>
            <a:pPr algn="just">
              <a:buNone/>
            </a:pPr>
            <a:r>
              <a:rPr lang="es-ES_tradnl" sz="4500" b="1" dirty="0" smtClean="0"/>
              <a:t>5.</a:t>
            </a:r>
            <a:r>
              <a:rPr lang="es-ES_tradnl" sz="4500" dirty="0" smtClean="0"/>
              <a:t> Proponer actividades de formación que promuevan la actualización didáctica del profesorado y el trabajo colaborativo entre el profesorado del ciclo y el resto del Claustro, de acuerdo con el PE.</a:t>
            </a:r>
          </a:p>
          <a:p>
            <a:pPr algn="just">
              <a:buNone/>
            </a:pPr>
            <a:r>
              <a:rPr lang="es-ES_tradnl" sz="4500" b="1" dirty="0" smtClean="0"/>
              <a:t>6.</a:t>
            </a:r>
            <a:r>
              <a:rPr lang="es-ES_tradnl" sz="4500" dirty="0" smtClean="0"/>
              <a:t> Colaborar en la organización y desarrollo de cualquier actividad de centro aprobada en la PGA. </a:t>
            </a:r>
          </a:p>
          <a:p>
            <a:pPr algn="just">
              <a:buNone/>
            </a:pPr>
            <a:r>
              <a:rPr lang="es-ES_tradnl" sz="4500" b="1" dirty="0" smtClean="0"/>
              <a:t>7.</a:t>
            </a:r>
            <a:r>
              <a:rPr lang="es-ES_tradnl" sz="4500" dirty="0" smtClean="0"/>
              <a:t> Elaborar al final de curso una memoria en la que se evalúe el desarrollo de la programación, la práctica docente y los resultados obtenidos. </a:t>
            </a:r>
          </a:p>
          <a:p>
            <a:pPr algn="just">
              <a:buNone/>
            </a:pPr>
            <a:r>
              <a:rPr lang="es-ES_tradnl" sz="4500" b="1" dirty="0" smtClean="0"/>
              <a:t>8.</a:t>
            </a:r>
            <a:r>
              <a:rPr lang="es-ES_tradnl" sz="4500" dirty="0" smtClean="0"/>
              <a:t> Cualquier otra que le sea atribuida por la normativa  vigente.</a:t>
            </a:r>
          </a:p>
          <a:p>
            <a:pPr>
              <a:buNone/>
            </a:pPr>
            <a:endParaRPr lang="es-ES" dirty="0"/>
          </a:p>
        </p:txBody>
      </p:sp>
      <p:sp>
        <p:nvSpPr>
          <p:cNvPr id="2" name="1 Título"/>
          <p:cNvSpPr>
            <a:spLocks noGrp="1"/>
          </p:cNvSpPr>
          <p:nvPr>
            <p:ph type="title"/>
          </p:nvPr>
        </p:nvSpPr>
        <p:spPr>
          <a:xfrm>
            <a:off x="457200" y="274638"/>
            <a:ext cx="8229600" cy="725470"/>
          </a:xfrm>
        </p:spPr>
        <p:txBody>
          <a:bodyPr>
            <a:normAutofit/>
          </a:bodyPr>
          <a:lstStyle/>
          <a:p>
            <a:r>
              <a:rPr lang="es-ES" sz="3600" b="1" u="sng" dirty="0" smtClean="0"/>
              <a:t>EQUIPOS DOCENTES DE CICLO</a:t>
            </a:r>
            <a:endParaRPr lang="es-ES" sz="3600" b="1" u="sng"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42984"/>
            <a:ext cx="8229600" cy="4983179"/>
          </a:xfrm>
        </p:spPr>
        <p:txBody>
          <a:bodyPr>
            <a:normAutofit/>
          </a:bodyPr>
          <a:lstStyle/>
          <a:p>
            <a:pPr algn="just"/>
            <a:r>
              <a:rPr lang="es-ES" dirty="0" smtClean="0"/>
              <a:t>función principal “evaluar los procesos de enseñanza y de aprendizaje del alumnado del grupo” , mejorar la  convivencia y evitar la discriminación,  colaborar con la comisión de actividades extraescolares y complementarias en la programación y desarrollo de las actividades y coordinarse con el departamento de orientación en el seguimiento del alumnado con NEAE</a:t>
            </a:r>
          </a:p>
          <a:p>
            <a:pPr algn="just"/>
            <a:r>
              <a:rPr lang="es-ES" dirty="0" smtClean="0"/>
              <a:t>Funciones del tutor (coordinador del equipo docente de grupo)</a:t>
            </a:r>
            <a:endParaRPr lang="es-ES" dirty="0"/>
          </a:p>
        </p:txBody>
      </p:sp>
      <p:sp>
        <p:nvSpPr>
          <p:cNvPr id="2" name="1 Título"/>
          <p:cNvSpPr>
            <a:spLocks noGrp="1"/>
          </p:cNvSpPr>
          <p:nvPr>
            <p:ph type="title"/>
          </p:nvPr>
        </p:nvSpPr>
        <p:spPr>
          <a:xfrm>
            <a:off x="457200" y="274638"/>
            <a:ext cx="8229600" cy="654032"/>
          </a:xfrm>
        </p:spPr>
        <p:txBody>
          <a:bodyPr>
            <a:normAutofit/>
          </a:bodyPr>
          <a:lstStyle/>
          <a:p>
            <a:r>
              <a:rPr lang="es-ES" sz="3200" b="1" u="sng" dirty="0" smtClean="0"/>
              <a:t>EQUIPOS DOCENTES DE GRUPO</a:t>
            </a:r>
            <a:endParaRPr lang="es-ES" sz="3200" b="1" u="sng"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71546"/>
            <a:ext cx="8229600" cy="5500726"/>
          </a:xfrm>
        </p:spPr>
        <p:txBody>
          <a:bodyPr>
            <a:normAutofit fontScale="70000" lnSpcReduction="20000"/>
          </a:bodyPr>
          <a:lstStyle/>
          <a:p>
            <a:pPr algn="just">
              <a:buNone/>
            </a:pPr>
            <a:r>
              <a:rPr lang="es-ES_tradnl" dirty="0" smtClean="0"/>
              <a:t>a) Informar al equipo docente de las características del grupo al comienzo del curso escolar y de cualquier aspecto que se considere relevante a lo largo del curso. </a:t>
            </a:r>
          </a:p>
          <a:p>
            <a:pPr algn="just">
              <a:buNone/>
            </a:pPr>
            <a:r>
              <a:rPr lang="es-ES_tradnl" dirty="0" smtClean="0"/>
              <a:t>b) Garantizar el desarrollo de la acción tutorial y de la orientación académica y profesional del alumnado en colaboración con el orientador u orientadora y bajo la coordinación de la jefatura de estudios. </a:t>
            </a:r>
          </a:p>
          <a:p>
            <a:pPr algn="just">
              <a:buNone/>
            </a:pPr>
            <a:r>
              <a:rPr lang="es-ES_tradnl" dirty="0" smtClean="0"/>
              <a:t>c) Llevar a cabo el seguimiento de la evolución del alumnado y promover acciones que favorezcan la corresponsabilidad y el cumplimiento de compromisos educativos entre las familias y el centro educativo. </a:t>
            </a:r>
          </a:p>
          <a:p>
            <a:pPr algn="just">
              <a:buNone/>
            </a:pPr>
            <a:r>
              <a:rPr lang="es-ES_tradnl" dirty="0" smtClean="0"/>
              <a:t>d) Controlar las faltas de asistencia y puntualidad y comunicar éstas y otras incidencias a la jefatura de estudios y a las familias.</a:t>
            </a:r>
          </a:p>
          <a:p>
            <a:pPr algn="just">
              <a:buNone/>
            </a:pPr>
            <a:r>
              <a:rPr lang="es-ES_tradnl" dirty="0" smtClean="0"/>
              <a:t>e) Coordinar las medidas necesarias a fin de garantizar un buen clima de convivencia en el grupo. </a:t>
            </a:r>
          </a:p>
          <a:p>
            <a:pPr algn="just">
              <a:buNone/>
            </a:pPr>
            <a:r>
              <a:rPr lang="es-ES_tradnl" dirty="0" smtClean="0"/>
              <a:t>f) Coordinar la intervención educativa del personal docente que incide en el grupo propiciando el trabajo colaborativo entre los miembros del equipo. </a:t>
            </a:r>
          </a:p>
          <a:p>
            <a:pPr algn="just">
              <a:buNone/>
            </a:pPr>
            <a:r>
              <a:rPr lang="es-ES_tradnl" dirty="0" smtClean="0"/>
              <a:t>g) Dirigir las sesiones de evaluación del grupo y cumplimentar los documentos de evaluación establecidos en la normativa vigente. </a:t>
            </a:r>
          </a:p>
          <a:p>
            <a:pPr algn="just">
              <a:buNone/>
            </a:pPr>
            <a:r>
              <a:rPr lang="es-ES_tradnl" dirty="0" smtClean="0"/>
              <a:t>h) Cualquier otra que le sea atribuida por la normativa vigente.</a:t>
            </a:r>
          </a:p>
          <a:p>
            <a:pPr algn="just">
              <a:buNone/>
            </a:pPr>
            <a:endParaRPr lang="es-ES" dirty="0"/>
          </a:p>
        </p:txBody>
      </p:sp>
      <p:sp>
        <p:nvSpPr>
          <p:cNvPr id="2" name="1 Título"/>
          <p:cNvSpPr>
            <a:spLocks noGrp="1"/>
          </p:cNvSpPr>
          <p:nvPr>
            <p:ph type="title"/>
          </p:nvPr>
        </p:nvSpPr>
        <p:spPr>
          <a:xfrm>
            <a:off x="457200" y="274638"/>
            <a:ext cx="8229600" cy="654032"/>
          </a:xfrm>
        </p:spPr>
        <p:txBody>
          <a:bodyPr>
            <a:normAutofit fontScale="90000"/>
          </a:bodyPr>
          <a:lstStyle/>
          <a:p>
            <a:r>
              <a:rPr lang="es-ES" dirty="0" smtClean="0"/>
              <a:t>Funciones del tutor:</a:t>
            </a:r>
            <a:endParaRPr lang="es-E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ES" sz="8000" b="1" dirty="0" smtClean="0"/>
              <a:t>FIN</a:t>
            </a:r>
            <a:endParaRPr lang="es-ES" sz="8000" b="1" dirty="0"/>
          </a:p>
        </p:txBody>
      </p:sp>
      <p:sp>
        <p:nvSpPr>
          <p:cNvPr id="3" name="2 Subtítulo"/>
          <p:cNvSpPr>
            <a:spLocks noGrp="1"/>
          </p:cNvSpPr>
          <p:nvPr>
            <p:ph type="subTitle" idx="1"/>
          </p:nvPr>
        </p:nvSpPr>
        <p:spPr/>
        <p:txBody>
          <a:bodyPr/>
          <a:lstStyle/>
          <a:p>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Oval 21"/>
          <p:cNvSpPr>
            <a:spLocks noChangeArrowheads="1"/>
          </p:cNvSpPr>
          <p:nvPr/>
        </p:nvSpPr>
        <p:spPr bwMode="auto">
          <a:xfrm>
            <a:off x="396875" y="3644900"/>
            <a:ext cx="2952750" cy="1223963"/>
          </a:xfrm>
          <a:prstGeom prst="ellipse">
            <a:avLst/>
          </a:prstGeom>
          <a:solidFill>
            <a:schemeClr val="accent5">
              <a:lumMod val="60000"/>
              <a:lumOff val="40000"/>
            </a:schemeClr>
          </a:solidFill>
          <a:ln w="9525" algn="ctr">
            <a:noFill/>
            <a:round/>
            <a:headEnd/>
            <a:tailEnd/>
          </a:ln>
        </p:spPr>
        <p:txBody>
          <a:bodyPr wrap="none" anchor="ctr"/>
          <a:lstStyle/>
          <a:p>
            <a:endParaRPr lang="es-ES"/>
          </a:p>
        </p:txBody>
      </p:sp>
      <p:sp>
        <p:nvSpPr>
          <p:cNvPr id="17411" name="Oval 13"/>
          <p:cNvSpPr>
            <a:spLocks noChangeArrowheads="1"/>
          </p:cNvSpPr>
          <p:nvPr/>
        </p:nvSpPr>
        <p:spPr bwMode="auto">
          <a:xfrm>
            <a:off x="3527425" y="2500306"/>
            <a:ext cx="5616575" cy="3232157"/>
          </a:xfrm>
          <a:prstGeom prst="ellipse">
            <a:avLst/>
          </a:prstGeom>
          <a:solidFill>
            <a:schemeClr val="accent5">
              <a:lumMod val="60000"/>
              <a:lumOff val="40000"/>
            </a:schemeClr>
          </a:solidFill>
          <a:ln w="9525" algn="ctr">
            <a:noFill/>
            <a:round/>
            <a:headEnd/>
            <a:tailEnd/>
          </a:ln>
        </p:spPr>
        <p:txBody>
          <a:bodyPr wrap="none" anchor="ctr"/>
          <a:lstStyle/>
          <a:p>
            <a:endParaRPr lang="es-ES"/>
          </a:p>
        </p:txBody>
      </p:sp>
      <p:sp>
        <p:nvSpPr>
          <p:cNvPr id="17414" name="WordArt 4"/>
          <p:cNvSpPr>
            <a:spLocks noChangeArrowheads="1" noChangeShapeType="1" noTextEdit="1"/>
          </p:cNvSpPr>
          <p:nvPr/>
        </p:nvSpPr>
        <p:spPr bwMode="auto">
          <a:xfrm>
            <a:off x="5078413" y="3284538"/>
            <a:ext cx="2519362" cy="214312"/>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a:rPr>
              <a:t>Criterios Consejo Escolar</a:t>
            </a:r>
          </a:p>
        </p:txBody>
      </p:sp>
      <p:sp>
        <p:nvSpPr>
          <p:cNvPr id="17415" name="WordArt 5"/>
          <p:cNvSpPr>
            <a:spLocks noChangeArrowheads="1" noChangeShapeType="1" noTextEdit="1"/>
          </p:cNvSpPr>
          <p:nvPr/>
        </p:nvSpPr>
        <p:spPr bwMode="auto">
          <a:xfrm>
            <a:off x="3565525" y="4292600"/>
            <a:ext cx="1295400" cy="2159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a:rPr>
              <a:t>Propuestas</a:t>
            </a:r>
          </a:p>
        </p:txBody>
      </p:sp>
      <p:sp>
        <p:nvSpPr>
          <p:cNvPr id="17416" name="WordArt 6"/>
          <p:cNvSpPr>
            <a:spLocks noChangeArrowheads="1" noChangeShapeType="1" noTextEdit="1"/>
          </p:cNvSpPr>
          <p:nvPr/>
        </p:nvSpPr>
        <p:spPr bwMode="auto">
          <a:xfrm>
            <a:off x="5149850" y="3716338"/>
            <a:ext cx="1079500" cy="142875"/>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a:rPr>
              <a:t>Claustro</a:t>
            </a:r>
          </a:p>
        </p:txBody>
      </p:sp>
      <p:sp>
        <p:nvSpPr>
          <p:cNvPr id="17417" name="WordArt 7"/>
          <p:cNvSpPr>
            <a:spLocks noChangeArrowheads="1" noChangeShapeType="1" noTextEdit="1"/>
          </p:cNvSpPr>
          <p:nvPr/>
        </p:nvSpPr>
        <p:spPr bwMode="auto">
          <a:xfrm>
            <a:off x="5149850" y="3932238"/>
            <a:ext cx="647700" cy="141287"/>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a:rPr>
              <a:t>CCP</a:t>
            </a:r>
          </a:p>
        </p:txBody>
      </p:sp>
      <p:sp>
        <p:nvSpPr>
          <p:cNvPr id="17418" name="WordArt 8"/>
          <p:cNvSpPr>
            <a:spLocks noChangeArrowheads="1" noChangeShapeType="1" noTextEdit="1"/>
          </p:cNvSpPr>
          <p:nvPr/>
        </p:nvSpPr>
        <p:spPr bwMode="auto">
          <a:xfrm>
            <a:off x="5149850" y="4148138"/>
            <a:ext cx="3527425" cy="2159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a:rPr>
              <a:t>Asociaciones madres y padres</a:t>
            </a:r>
          </a:p>
        </p:txBody>
      </p:sp>
      <p:sp>
        <p:nvSpPr>
          <p:cNvPr id="17419" name="WordArt 9"/>
          <p:cNvSpPr>
            <a:spLocks noChangeArrowheads="1" noChangeShapeType="1" noTextEdit="1"/>
          </p:cNvSpPr>
          <p:nvPr/>
        </p:nvSpPr>
        <p:spPr bwMode="auto">
          <a:xfrm>
            <a:off x="5149850" y="4795838"/>
            <a:ext cx="2087563" cy="215900"/>
          </a:xfrm>
          <a:prstGeom prst="rect">
            <a:avLst/>
          </a:prstGeom>
        </p:spPr>
        <p:txBody>
          <a:bodyPr wrap="none" fromWordArt="1">
            <a:prstTxWarp prst="textPlain">
              <a:avLst>
                <a:gd name="adj" fmla="val 50000"/>
              </a:avLst>
            </a:prstTxWarp>
          </a:bodyPr>
          <a:lstStyle/>
          <a:p>
            <a:pPr algn="ctr"/>
            <a:r>
              <a:rPr lang="es-ES" sz="3600" kern="10" dirty="0">
                <a:ln w="9525">
                  <a:solidFill>
                    <a:srgbClr val="000000"/>
                  </a:solidFill>
                  <a:round/>
                  <a:headEnd/>
                  <a:tailEnd/>
                </a:ln>
                <a:solidFill>
                  <a:srgbClr val="FFFFFF"/>
                </a:solidFill>
                <a:latin typeface="Arial Black"/>
              </a:rPr>
              <a:t>Juntas de delegados</a:t>
            </a:r>
          </a:p>
        </p:txBody>
      </p:sp>
      <p:sp>
        <p:nvSpPr>
          <p:cNvPr id="17421" name="WordArt 11"/>
          <p:cNvSpPr>
            <a:spLocks noChangeArrowheads="1" noChangeShapeType="1" noTextEdit="1"/>
          </p:cNvSpPr>
          <p:nvPr/>
        </p:nvSpPr>
        <p:spPr bwMode="auto">
          <a:xfrm>
            <a:off x="5149850" y="4508500"/>
            <a:ext cx="2592388" cy="142875"/>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a:rPr>
              <a:t>Asociaciones alumnado</a:t>
            </a:r>
          </a:p>
        </p:txBody>
      </p:sp>
      <p:sp>
        <p:nvSpPr>
          <p:cNvPr id="17422" name="AutoShape 12"/>
          <p:cNvSpPr>
            <a:spLocks/>
          </p:cNvSpPr>
          <p:nvPr/>
        </p:nvSpPr>
        <p:spPr bwMode="auto">
          <a:xfrm>
            <a:off x="4933950" y="3644900"/>
            <a:ext cx="71438" cy="1655763"/>
          </a:xfrm>
          <a:prstGeom prst="leftBrace">
            <a:avLst>
              <a:gd name="adj1" fmla="val 193147"/>
              <a:gd name="adj2" fmla="val 50000"/>
            </a:avLst>
          </a:prstGeom>
          <a:noFill/>
          <a:ln w="9525">
            <a:solidFill>
              <a:schemeClr val="tx1"/>
            </a:solidFill>
            <a:round/>
            <a:headEnd/>
            <a:tailEnd/>
          </a:ln>
        </p:spPr>
        <p:txBody>
          <a:bodyPr wrap="none" anchor="ctr"/>
          <a:lstStyle/>
          <a:p>
            <a:endParaRPr lang="es-ES"/>
          </a:p>
        </p:txBody>
      </p:sp>
      <p:sp>
        <p:nvSpPr>
          <p:cNvPr id="17423" name="WordArt 14"/>
          <p:cNvSpPr>
            <a:spLocks noChangeArrowheads="1" noChangeShapeType="1" noTextEdit="1"/>
          </p:cNvSpPr>
          <p:nvPr/>
        </p:nvSpPr>
        <p:spPr bwMode="auto">
          <a:xfrm>
            <a:off x="642910" y="2500306"/>
            <a:ext cx="2232025" cy="358775"/>
          </a:xfrm>
          <a:prstGeom prst="rect">
            <a:avLst/>
          </a:prstGeom>
          <a:solidFill>
            <a:schemeClr val="accent5">
              <a:lumMod val="60000"/>
              <a:lumOff val="40000"/>
            </a:schemeClr>
          </a:solidFill>
          <a:ln>
            <a:solidFill>
              <a:srgbClr val="0070C0"/>
            </a:solidFill>
          </a:ln>
        </p:spPr>
        <p:txBody>
          <a:bodyPr wrap="none" fromWordArt="1">
            <a:prstTxWarp prst="textPlain">
              <a:avLst>
                <a:gd name="adj" fmla="val 50000"/>
              </a:avLst>
            </a:prstTxWarp>
          </a:bodyPr>
          <a:lstStyle/>
          <a:p>
            <a:pPr algn="ctr"/>
            <a:r>
              <a:rPr lang="es-ES" sz="3600" kern="10" dirty="0">
                <a:ln w="9525">
                  <a:solidFill>
                    <a:schemeClr val="tx1"/>
                  </a:solidFill>
                  <a:round/>
                  <a:headEnd/>
                  <a:tailEnd/>
                </a:ln>
                <a:solidFill>
                  <a:srgbClr val="CC00CC"/>
                </a:solidFill>
                <a:latin typeface="Arial Black"/>
              </a:rPr>
              <a:t>Equipo</a:t>
            </a:r>
            <a:r>
              <a:rPr lang="es-ES" sz="3600" kern="10" dirty="0">
                <a:ln w="9525">
                  <a:noFill/>
                  <a:round/>
                  <a:headEnd/>
                  <a:tailEnd/>
                </a:ln>
                <a:solidFill>
                  <a:srgbClr val="CC00CC"/>
                </a:solidFill>
                <a:latin typeface="Arial Black"/>
              </a:rPr>
              <a:t> </a:t>
            </a:r>
            <a:r>
              <a:rPr lang="es-ES" sz="3600" kern="10" dirty="0">
                <a:ln w="9525">
                  <a:solidFill>
                    <a:schemeClr val="tx1"/>
                  </a:solidFill>
                  <a:round/>
                  <a:headEnd/>
                  <a:tailEnd/>
                </a:ln>
                <a:solidFill>
                  <a:srgbClr val="CC00CC"/>
                </a:solidFill>
                <a:latin typeface="Arial Black"/>
              </a:rPr>
              <a:t>directivo</a:t>
            </a:r>
          </a:p>
        </p:txBody>
      </p:sp>
      <p:sp>
        <p:nvSpPr>
          <p:cNvPr id="17424" name="WordArt 15"/>
          <p:cNvSpPr>
            <a:spLocks noChangeArrowheads="1" noChangeShapeType="1" noTextEdit="1"/>
          </p:cNvSpPr>
          <p:nvPr/>
        </p:nvSpPr>
        <p:spPr bwMode="auto">
          <a:xfrm>
            <a:off x="687388" y="3355975"/>
            <a:ext cx="3236912" cy="180975"/>
          </a:xfrm>
          <a:prstGeom prst="rect">
            <a:avLst/>
          </a:prstGeom>
        </p:spPr>
        <p:txBody>
          <a:bodyPr wrap="none" fromWordArt="1">
            <a:prstTxWarp prst="textPlain">
              <a:avLst>
                <a:gd name="adj" fmla="val 50000"/>
              </a:avLst>
            </a:prstTxWarp>
          </a:bodyPr>
          <a:lstStyle/>
          <a:p>
            <a:pPr algn="ctr"/>
            <a:r>
              <a:rPr lang="es-ES" sz="3600" kern="10" dirty="0">
                <a:ln w="9525">
                  <a:noFill/>
                  <a:round/>
                  <a:headEnd/>
                  <a:tailEnd/>
                </a:ln>
                <a:solidFill>
                  <a:srgbClr val="CC3399"/>
                </a:solidFill>
                <a:latin typeface="Arial Black"/>
              </a:rPr>
              <a:t>Responsable elaboración y redacción</a:t>
            </a:r>
          </a:p>
        </p:txBody>
      </p:sp>
      <p:sp>
        <p:nvSpPr>
          <p:cNvPr id="17425" name="WordArt 16"/>
          <p:cNvSpPr>
            <a:spLocks noChangeArrowheads="1" noChangeShapeType="1" noTextEdit="1"/>
          </p:cNvSpPr>
          <p:nvPr/>
        </p:nvSpPr>
        <p:spPr bwMode="auto">
          <a:xfrm>
            <a:off x="625475" y="3932238"/>
            <a:ext cx="1139825" cy="2159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a:rPr>
              <a:t>Coordinando</a:t>
            </a:r>
          </a:p>
        </p:txBody>
      </p:sp>
      <p:sp>
        <p:nvSpPr>
          <p:cNvPr id="17426" name="WordArt 17"/>
          <p:cNvSpPr>
            <a:spLocks noChangeArrowheads="1" noChangeShapeType="1" noTextEdit="1"/>
          </p:cNvSpPr>
          <p:nvPr/>
        </p:nvSpPr>
        <p:spPr bwMode="auto">
          <a:xfrm>
            <a:off x="625475" y="4292600"/>
            <a:ext cx="1139825" cy="2159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a:rPr>
              <a:t>Dinamizando</a:t>
            </a:r>
          </a:p>
        </p:txBody>
      </p:sp>
      <p:sp>
        <p:nvSpPr>
          <p:cNvPr id="17427" name="WordArt 18"/>
          <p:cNvSpPr>
            <a:spLocks noChangeArrowheads="1" noChangeShapeType="1" noTextEdit="1"/>
          </p:cNvSpPr>
          <p:nvPr/>
        </p:nvSpPr>
        <p:spPr bwMode="auto">
          <a:xfrm>
            <a:off x="1908175" y="4148138"/>
            <a:ext cx="1103313" cy="2540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a:rPr>
              <a:t>El proceso</a:t>
            </a:r>
          </a:p>
        </p:txBody>
      </p:sp>
      <p:sp>
        <p:nvSpPr>
          <p:cNvPr id="17428" name="Line 19"/>
          <p:cNvSpPr>
            <a:spLocks noChangeShapeType="1"/>
          </p:cNvSpPr>
          <p:nvPr/>
        </p:nvSpPr>
        <p:spPr bwMode="auto">
          <a:xfrm flipV="1">
            <a:off x="3060700" y="3429000"/>
            <a:ext cx="1871663" cy="790575"/>
          </a:xfrm>
          <a:prstGeom prst="line">
            <a:avLst/>
          </a:prstGeom>
          <a:noFill/>
          <a:ln w="38100">
            <a:solidFill>
              <a:srgbClr val="990099"/>
            </a:solidFill>
            <a:round/>
            <a:headEnd/>
            <a:tailEnd type="triangle" w="med" len="med"/>
          </a:ln>
        </p:spPr>
        <p:txBody>
          <a:bodyPr wrap="none" anchor="ctr"/>
          <a:lstStyle/>
          <a:p>
            <a:endParaRPr lang="es-ES"/>
          </a:p>
        </p:txBody>
      </p:sp>
      <p:sp>
        <p:nvSpPr>
          <p:cNvPr id="17429" name="Line 20"/>
          <p:cNvSpPr>
            <a:spLocks noChangeShapeType="1"/>
          </p:cNvSpPr>
          <p:nvPr/>
        </p:nvSpPr>
        <p:spPr bwMode="auto">
          <a:xfrm>
            <a:off x="3060700" y="4364038"/>
            <a:ext cx="431800" cy="71437"/>
          </a:xfrm>
          <a:prstGeom prst="line">
            <a:avLst/>
          </a:prstGeom>
          <a:noFill/>
          <a:ln w="38100">
            <a:solidFill>
              <a:srgbClr val="990099"/>
            </a:solidFill>
            <a:round/>
            <a:headEnd/>
            <a:tailEnd type="triangle" w="med" len="med"/>
          </a:ln>
        </p:spPr>
        <p:txBody>
          <a:bodyPr wrap="none" anchor="ctr"/>
          <a:lstStyle/>
          <a:p>
            <a:endParaRPr lang="es-ES"/>
          </a:p>
        </p:txBody>
      </p:sp>
      <p:sp>
        <p:nvSpPr>
          <p:cNvPr id="17430" name="WordArt 22"/>
          <p:cNvSpPr>
            <a:spLocks noChangeArrowheads="1" noChangeShapeType="1" noTextEdit="1"/>
          </p:cNvSpPr>
          <p:nvPr/>
        </p:nvSpPr>
        <p:spPr bwMode="auto">
          <a:xfrm>
            <a:off x="539750" y="5948363"/>
            <a:ext cx="8135938" cy="214312"/>
          </a:xfrm>
          <a:prstGeom prst="rect">
            <a:avLst/>
          </a:prstGeom>
        </p:spPr>
        <p:txBody>
          <a:bodyPr wrap="none" fromWordArt="1">
            <a:prstTxWarp prst="textPlain">
              <a:avLst>
                <a:gd name="adj" fmla="val 50000"/>
              </a:avLst>
            </a:prstTxWarp>
          </a:bodyPr>
          <a:lstStyle/>
          <a:p>
            <a:pPr algn="ctr"/>
            <a:r>
              <a:rPr lang="es-ES" sz="3600" kern="10">
                <a:ln w="9525">
                  <a:noFill/>
                  <a:round/>
                  <a:headEnd/>
                  <a:tailEnd/>
                </a:ln>
                <a:solidFill>
                  <a:srgbClr val="990099"/>
                </a:solidFill>
                <a:latin typeface="Arial Black"/>
              </a:rPr>
              <a:t>Garantizará el acceso al documento a todos los miembros de la comunidad educativa</a:t>
            </a:r>
          </a:p>
        </p:txBody>
      </p:sp>
      <p:sp>
        <p:nvSpPr>
          <p:cNvPr id="17431" name="AutoShape 33"/>
          <p:cNvSpPr>
            <a:spLocks noChangeArrowheads="1"/>
          </p:cNvSpPr>
          <p:nvPr/>
        </p:nvSpPr>
        <p:spPr bwMode="auto">
          <a:xfrm>
            <a:off x="106363" y="2924175"/>
            <a:ext cx="433387" cy="3357563"/>
          </a:xfrm>
          <a:prstGeom prst="curvedRightArrow">
            <a:avLst>
              <a:gd name="adj1" fmla="val 87515"/>
              <a:gd name="adj2" fmla="val 242461"/>
              <a:gd name="adj3" fmla="val 33333"/>
            </a:avLst>
          </a:prstGeom>
          <a:solidFill>
            <a:srgbClr val="800080"/>
          </a:solidFill>
          <a:ln w="9525">
            <a:solidFill>
              <a:schemeClr val="tx1"/>
            </a:solidFill>
            <a:miter lim="800000"/>
            <a:headEnd/>
            <a:tailEnd/>
          </a:ln>
        </p:spPr>
        <p:txBody>
          <a:bodyPr wrap="none" anchor="ctr"/>
          <a:lstStyle/>
          <a:p>
            <a:endParaRPr lang="es-ES"/>
          </a:p>
        </p:txBody>
      </p:sp>
      <p:sp>
        <p:nvSpPr>
          <p:cNvPr id="17432" name="WordArt 34"/>
          <p:cNvSpPr>
            <a:spLocks noChangeArrowheads="1" noChangeShapeType="1" noTextEdit="1"/>
          </p:cNvSpPr>
          <p:nvPr/>
        </p:nvSpPr>
        <p:spPr bwMode="auto">
          <a:xfrm>
            <a:off x="1428728" y="1357298"/>
            <a:ext cx="6143668" cy="500066"/>
          </a:xfrm>
          <a:prstGeom prst="rect">
            <a:avLst/>
          </a:prstGeom>
        </p:spPr>
        <p:txBody>
          <a:bodyPr wrap="none" fromWordArt="1">
            <a:prstTxWarp prst="textPlain">
              <a:avLst>
                <a:gd name="adj" fmla="val 50292"/>
              </a:avLst>
            </a:prstTxWarp>
          </a:bodyPr>
          <a:lstStyle/>
          <a:p>
            <a:pPr algn="ctr"/>
            <a:r>
              <a:rPr lang="es-ES" sz="3600" kern="10" dirty="0">
                <a:ln w="9525">
                  <a:noFill/>
                  <a:round/>
                  <a:headEnd/>
                  <a:tailEnd/>
                </a:ln>
                <a:solidFill>
                  <a:schemeClr val="accent4">
                    <a:lumMod val="75000"/>
                  </a:schemeClr>
                </a:solidFill>
                <a:latin typeface="Arial Black"/>
              </a:rPr>
              <a:t>Consejo Escolar </a:t>
            </a:r>
            <a:r>
              <a:rPr lang="es-ES" sz="3600" kern="10" dirty="0" smtClean="0">
                <a:ln w="9525">
                  <a:noFill/>
                  <a:round/>
                  <a:headEnd/>
                  <a:tailEnd/>
                </a:ln>
                <a:solidFill>
                  <a:schemeClr val="accent4">
                    <a:lumMod val="75000"/>
                  </a:schemeClr>
                </a:solidFill>
                <a:latin typeface="Arial Black"/>
              </a:rPr>
              <a:t>EVALÚ</a:t>
            </a:r>
            <a:r>
              <a:rPr lang="es-ES" sz="3600" kern="10" dirty="0" smtClean="0">
                <a:ln w="9525">
                  <a:noFill/>
                  <a:round/>
                  <a:headEnd/>
                  <a:tailEnd/>
                </a:ln>
                <a:solidFill>
                  <a:schemeClr val="accent4">
                    <a:lumMod val="75000"/>
                  </a:schemeClr>
                </a:solidFill>
                <a:latin typeface="Arial Black"/>
              </a:rPr>
              <a:t>A</a:t>
            </a:r>
            <a:endParaRPr lang="es-ES" sz="3600" kern="10" dirty="0">
              <a:ln w="9525">
                <a:noFill/>
                <a:round/>
                <a:headEnd/>
                <a:tailEnd/>
              </a:ln>
              <a:solidFill>
                <a:schemeClr val="accent4">
                  <a:lumMod val="75000"/>
                </a:schemeClr>
              </a:solidFill>
              <a:latin typeface="Arial Black"/>
            </a:endParaRPr>
          </a:p>
        </p:txBody>
      </p:sp>
      <p:sp>
        <p:nvSpPr>
          <p:cNvPr id="17433" name="Rectangle 35"/>
          <p:cNvSpPr>
            <a:spLocks noChangeArrowheads="1"/>
          </p:cNvSpPr>
          <p:nvPr/>
        </p:nvSpPr>
        <p:spPr bwMode="auto">
          <a:xfrm>
            <a:off x="107950" y="642918"/>
            <a:ext cx="9036050" cy="5665808"/>
          </a:xfrm>
          <a:prstGeom prst="rect">
            <a:avLst/>
          </a:prstGeom>
          <a:noFill/>
          <a:ln w="38100" algn="ctr">
            <a:solidFill>
              <a:srgbClr val="CC00CC"/>
            </a:solidFill>
            <a:miter lim="800000"/>
            <a:headEnd/>
            <a:tailEnd/>
          </a:ln>
        </p:spPr>
        <p:txBody>
          <a:bodyPr wrap="none" anchor="ctr"/>
          <a:lstStyle/>
          <a:p>
            <a:endParaRPr lang="es-ES"/>
          </a:p>
        </p:txBody>
      </p:sp>
      <p:sp>
        <p:nvSpPr>
          <p:cNvPr id="17434" name="WordArt 36"/>
          <p:cNvSpPr>
            <a:spLocks noChangeArrowheads="1" noChangeShapeType="1" noTextEdit="1"/>
          </p:cNvSpPr>
          <p:nvPr/>
        </p:nvSpPr>
        <p:spPr bwMode="auto">
          <a:xfrm>
            <a:off x="179388" y="6453188"/>
            <a:ext cx="8856662" cy="215900"/>
          </a:xfrm>
          <a:prstGeom prst="rect">
            <a:avLst/>
          </a:prstGeom>
        </p:spPr>
        <p:txBody>
          <a:bodyPr wrap="none" fromWordArt="1">
            <a:prstTxWarp prst="textPlain">
              <a:avLst>
                <a:gd name="adj" fmla="val 50000"/>
              </a:avLst>
            </a:prstTxWarp>
          </a:bodyPr>
          <a:lstStyle/>
          <a:p>
            <a:pPr algn="ctr"/>
            <a:r>
              <a:rPr lang="es-ES" sz="3600" kern="10">
                <a:ln w="9525">
                  <a:noFill/>
                  <a:round/>
                  <a:headEnd/>
                  <a:tailEnd/>
                </a:ln>
                <a:solidFill>
                  <a:srgbClr val="CC0066"/>
                </a:solidFill>
                <a:latin typeface="Arial Black"/>
              </a:rPr>
              <a:t>Recogerá aportaciones debatidas y analizadas por todos los sectores de la comunidad edcucativa</a:t>
            </a:r>
          </a:p>
        </p:txBody>
      </p:sp>
      <p:sp>
        <p:nvSpPr>
          <p:cNvPr id="24" name="23 Rectángulo"/>
          <p:cNvSpPr/>
          <p:nvPr/>
        </p:nvSpPr>
        <p:spPr>
          <a:xfrm>
            <a:off x="2786050" y="2428868"/>
            <a:ext cx="2153415" cy="584775"/>
          </a:xfrm>
          <a:prstGeom prst="rect">
            <a:avLst/>
          </a:prstGeom>
          <a:noFill/>
        </p:spPr>
        <p:txBody>
          <a:bodyPr wrap="square" lIns="91440" tIns="45720" rIns="91440" bIns="45720">
            <a:spAutoFit/>
          </a:bodyPr>
          <a:lstStyle/>
          <a:p>
            <a:pPr algn="ctr"/>
            <a:r>
              <a:rPr lang="es-ES" sz="32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APRUEBA</a:t>
            </a:r>
            <a:endParaRPr lang="es-ES" sz="32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28670"/>
            <a:ext cx="8229600" cy="5357850"/>
          </a:xfrm>
        </p:spPr>
        <p:txBody>
          <a:bodyPr>
            <a:noAutofit/>
          </a:bodyPr>
          <a:lstStyle/>
          <a:p>
            <a:pPr algn="just"/>
            <a:r>
              <a:rPr lang="es-ES" sz="2000" dirty="0" smtClean="0"/>
              <a:t>Principios, valores, objetivos y prioridades de actuación del centro.</a:t>
            </a:r>
          </a:p>
          <a:p>
            <a:pPr algn="just"/>
            <a:r>
              <a:rPr lang="es-ES" sz="2000" dirty="0" smtClean="0"/>
              <a:t>Características del entorno social y cultural que permitan su contextualización.</a:t>
            </a:r>
          </a:p>
          <a:p>
            <a:pPr algn="just"/>
            <a:r>
              <a:rPr lang="es-ES" sz="2000" dirty="0" smtClean="0"/>
              <a:t>Organización general del centro y las enseñanzas que imparte.</a:t>
            </a:r>
          </a:p>
          <a:p>
            <a:pPr algn="just"/>
            <a:r>
              <a:rPr lang="es-ES" sz="2000" dirty="0" smtClean="0"/>
              <a:t>Concreción de los currículos establecidos por la Administración educativa para las enseñanzas que imparta el centro.</a:t>
            </a:r>
          </a:p>
          <a:p>
            <a:pPr algn="just">
              <a:buFontTx/>
              <a:buChar char="-"/>
            </a:pPr>
            <a:r>
              <a:rPr lang="es-ES" sz="2000" dirty="0" smtClean="0"/>
              <a:t>Propuesta pedagógica</a:t>
            </a:r>
          </a:p>
          <a:p>
            <a:pPr algn="just">
              <a:buFontTx/>
              <a:buChar char="-"/>
            </a:pPr>
            <a:r>
              <a:rPr lang="es-ES" sz="2000" dirty="0" smtClean="0"/>
              <a:t>Concreción curricular</a:t>
            </a:r>
          </a:p>
          <a:p>
            <a:pPr algn="just"/>
            <a:r>
              <a:rPr lang="es-ES" sz="2000" dirty="0" smtClean="0"/>
              <a:t>Plan de atención a la diversidad (medidas organizativas y de intervención para facilitar el acceso al currículo del alumnado en función de sus necesidades, así como ayudarlo en la superación de sus dificultades)</a:t>
            </a:r>
          </a:p>
          <a:p>
            <a:pPr algn="just">
              <a:buNone/>
            </a:pPr>
            <a:endParaRPr lang="es-ES" sz="2400" dirty="0" smtClean="0"/>
          </a:p>
        </p:txBody>
      </p:sp>
      <p:sp>
        <p:nvSpPr>
          <p:cNvPr id="2" name="1 Título"/>
          <p:cNvSpPr>
            <a:spLocks noGrp="1"/>
          </p:cNvSpPr>
          <p:nvPr>
            <p:ph type="title"/>
          </p:nvPr>
        </p:nvSpPr>
        <p:spPr>
          <a:xfrm>
            <a:off x="457200" y="274638"/>
            <a:ext cx="8229600" cy="654032"/>
          </a:xfrm>
        </p:spPr>
        <p:txBody>
          <a:bodyPr>
            <a:normAutofit fontScale="90000"/>
          </a:bodyPr>
          <a:lstStyle/>
          <a:p>
            <a:r>
              <a:rPr lang="es-ES" u="sng" dirty="0" smtClean="0"/>
              <a:t>El PE estará integrado por</a:t>
            </a:r>
            <a:r>
              <a:rPr lang="es-ES" dirty="0" smtClean="0"/>
              <a:t>:</a:t>
            </a:r>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fontScale="92500"/>
          </a:bodyPr>
          <a:lstStyle/>
          <a:p>
            <a:pPr algn="just"/>
            <a:r>
              <a:rPr lang="es-ES" dirty="0" smtClean="0"/>
              <a:t>Plan de acción tutorial (dirigido a orientar al alumnado en su proceso de aprendizaje para desarrollar sus competencias)</a:t>
            </a:r>
          </a:p>
          <a:p>
            <a:pPr algn="just"/>
            <a:r>
              <a:rPr lang="es-ES" dirty="0" smtClean="0"/>
              <a:t>Plan de convivencia (contemplará el ejercicio y el respeto de los derechos de los miembros de la comunidad educativa y recogerá procedimientos para la resolución pacífica de los conflictos)</a:t>
            </a:r>
          </a:p>
          <a:p>
            <a:pPr algn="just"/>
            <a:r>
              <a:rPr lang="es-ES" dirty="0" smtClean="0"/>
              <a:t>Planes de mejora de la comunicación lingüística   ( cuyo objetivo es establecer actuaciones interdisciplinares encaminadas a enriquecer la competencia en comunicación lingüística del alumnado)</a:t>
            </a:r>
          </a:p>
          <a:p>
            <a:pPr algn="just"/>
            <a:r>
              <a:rPr lang="es-ES" dirty="0" smtClean="0"/>
              <a:t>Plan de integración de las </a:t>
            </a:r>
            <a:r>
              <a:rPr lang="es-ES" dirty="0" err="1" smtClean="0"/>
              <a:t>TICs</a:t>
            </a:r>
            <a:r>
              <a:rPr lang="es-ES" dirty="0" smtClean="0"/>
              <a:t> como herramienta de trabajo</a:t>
            </a:r>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8229600" cy="5768997"/>
          </a:xfrm>
        </p:spPr>
        <p:txBody>
          <a:bodyPr>
            <a:normAutofit fontScale="92500" lnSpcReduction="10000"/>
          </a:bodyPr>
          <a:lstStyle/>
          <a:p>
            <a:r>
              <a:rPr lang="es-ES" dirty="0" smtClean="0"/>
              <a:t>Período de adaptación para el alumnado que se incorpora por primera vez al centro.</a:t>
            </a:r>
          </a:p>
          <a:p>
            <a:r>
              <a:rPr lang="es-ES" dirty="0" smtClean="0"/>
              <a:t>Plan de formación del profesorado.</a:t>
            </a:r>
          </a:p>
          <a:p>
            <a:r>
              <a:rPr lang="es-ES" dirty="0" smtClean="0"/>
              <a:t>Concreción de medidas organizativas para atender al alumnado que opte por no cursar enseñanzas de religión.</a:t>
            </a:r>
          </a:p>
          <a:p>
            <a:r>
              <a:rPr lang="es-ES" dirty="0" smtClean="0"/>
              <a:t>Medidas previstas para la evaluación de los procesos de E-A, los planes incluidos en el PE, la organización y funcionamiento del centro.</a:t>
            </a:r>
          </a:p>
          <a:p>
            <a:pPr>
              <a:buNone/>
            </a:pPr>
            <a:endParaRPr lang="es-ES" dirty="0" smtClean="0"/>
          </a:p>
          <a:p>
            <a:pPr>
              <a:buNone/>
            </a:pPr>
            <a:r>
              <a:rPr lang="es-ES" dirty="0" smtClean="0"/>
              <a:t>“Este documento tendrá carácter dinámico y permitirá, tras la evaluación, incorporar modificaciones que se consideren oportunas para una  mejor adecuación a la realidad y necesidades del centro”</a:t>
            </a:r>
          </a:p>
          <a:p>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r>
              <a:rPr lang="es-ES" dirty="0" smtClean="0"/>
              <a:t>Recogerá la ordenación y utilización de los recursos, tanto materiales como humanos de los centros públicos docentes, será elaborado </a:t>
            </a:r>
            <a:r>
              <a:rPr lang="es-ES" dirty="0" smtClean="0"/>
              <a:t>y aprobado por </a:t>
            </a:r>
            <a:r>
              <a:rPr lang="es-ES" dirty="0" smtClean="0"/>
              <a:t>el equipo </a:t>
            </a:r>
            <a:r>
              <a:rPr lang="es-ES" dirty="0" smtClean="0"/>
              <a:t>directivo y evaluado por </a:t>
            </a:r>
            <a:r>
              <a:rPr lang="es-ES" dirty="0" smtClean="0"/>
              <a:t>el Consejo Escolar.</a:t>
            </a:r>
          </a:p>
          <a:p>
            <a:pPr algn="just"/>
            <a:r>
              <a:rPr lang="es-ES" dirty="0" smtClean="0"/>
              <a:t>Incluirá los criterios para el aprovechamiento de la disponibilidad horaria del centro con el objeto de cumplir sus distintas funciones, así como la asignación horaria de cada profesor con destino en el centro.</a:t>
            </a:r>
          </a:p>
          <a:p>
            <a:pPr algn="just"/>
            <a:endParaRPr lang="es-ES" dirty="0" smtClean="0"/>
          </a:p>
          <a:p>
            <a:endParaRPr lang="es-ES" dirty="0"/>
          </a:p>
        </p:txBody>
      </p:sp>
      <p:sp>
        <p:nvSpPr>
          <p:cNvPr id="2" name="1 Título"/>
          <p:cNvSpPr>
            <a:spLocks noGrp="1"/>
          </p:cNvSpPr>
          <p:nvPr>
            <p:ph type="title"/>
          </p:nvPr>
        </p:nvSpPr>
        <p:spPr/>
        <p:txBody>
          <a:bodyPr/>
          <a:lstStyle/>
          <a:p>
            <a:r>
              <a:rPr lang="es-ES" b="1" u="sng" dirty="0" smtClean="0"/>
              <a:t>PROYECTO DE GESTIÓN</a:t>
            </a:r>
            <a:endParaRPr lang="es-ES" b="1" u="sng" dirty="0"/>
          </a:p>
        </p:txBody>
      </p:sp>
      <p:sp>
        <p:nvSpPr>
          <p:cNvPr id="4" name="Rectangle 5"/>
          <p:cNvSpPr>
            <a:spLocks noChangeArrowheads="1"/>
          </p:cNvSpPr>
          <p:nvPr/>
        </p:nvSpPr>
        <p:spPr bwMode="auto">
          <a:xfrm>
            <a:off x="857224" y="5929330"/>
            <a:ext cx="7715304" cy="714380"/>
          </a:xfrm>
          <a:prstGeom prst="rect">
            <a:avLst/>
          </a:prstGeom>
          <a:noFill/>
          <a:ln w="38100" algn="ctr">
            <a:solidFill>
              <a:srgbClr val="9900FF"/>
            </a:solidFill>
            <a:miter lim="800000"/>
            <a:headEnd/>
            <a:tailEnd/>
          </a:ln>
        </p:spPr>
        <p:txBody>
          <a:bodyPr anchor="ctr"/>
          <a:lstStyle/>
          <a:p>
            <a:pPr algn="ctr"/>
            <a:r>
              <a:rPr lang="es-ES_tradnl" sz="2000" dirty="0" smtClean="0"/>
              <a:t>SERÁ ELABORADO </a:t>
            </a:r>
            <a:r>
              <a:rPr lang="es-ES_tradnl" sz="2000" dirty="0" smtClean="0"/>
              <a:t>Y APROBADO POR </a:t>
            </a:r>
            <a:r>
              <a:rPr lang="es-ES_tradnl" sz="2000" dirty="0" smtClean="0"/>
              <a:t>EL EQUIPO DIRECTIVO Y </a:t>
            </a:r>
            <a:r>
              <a:rPr lang="es-ES_tradnl" sz="2000" dirty="0" smtClean="0"/>
              <a:t>EVALUADO </a:t>
            </a:r>
            <a:r>
              <a:rPr lang="es-ES_tradnl" sz="2000" dirty="0" smtClean="0"/>
              <a:t>POR EL CONSEJO ESCOLAR</a:t>
            </a:r>
            <a:endParaRPr lang="es-ES_tradnl"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42984"/>
            <a:ext cx="8229600" cy="4983179"/>
          </a:xfrm>
        </p:spPr>
        <p:txBody>
          <a:bodyPr>
            <a:noAutofit/>
          </a:bodyPr>
          <a:lstStyle/>
          <a:p>
            <a:r>
              <a:rPr lang="es-ES_tradnl" sz="1800" dirty="0" smtClean="0"/>
              <a:t> Los criterios para la elaboración del presupuesto anual del centro y para la distribución de los ingresos entre las distintas partidas de gastos. </a:t>
            </a:r>
            <a:endParaRPr lang="es-ES_tradnl" sz="1800" dirty="0" smtClean="0">
              <a:solidFill>
                <a:srgbClr val="FF0000"/>
              </a:solidFill>
            </a:endParaRPr>
          </a:p>
          <a:p>
            <a:r>
              <a:rPr lang="es-ES_tradnl" sz="1800" dirty="0" smtClean="0"/>
              <a:t>Las medidas para la conservación y renovación de las instalaciones y del equipo escolar. </a:t>
            </a:r>
            <a:endParaRPr lang="es-ES_tradnl" sz="1800" dirty="0" smtClean="0">
              <a:solidFill>
                <a:srgbClr val="FF0000"/>
              </a:solidFill>
            </a:endParaRPr>
          </a:p>
          <a:p>
            <a:r>
              <a:rPr lang="es-ES_tradnl" sz="1800" dirty="0" smtClean="0"/>
              <a:t>Los criterios para la obtención de ingresos derivados de la prestación de servicios distintos de los procedentes de las Administraciones Públicas.</a:t>
            </a:r>
            <a:endParaRPr lang="es-ES_tradnl" sz="1800" dirty="0" smtClean="0">
              <a:solidFill>
                <a:srgbClr val="FF0000"/>
              </a:solidFill>
            </a:endParaRPr>
          </a:p>
          <a:p>
            <a:r>
              <a:rPr lang="es-ES_tradnl" sz="1800" dirty="0" smtClean="0"/>
              <a:t>La organización y funcionamiento de los servicios complementarios que ofrezca el centro. </a:t>
            </a:r>
            <a:endParaRPr lang="es-ES_tradnl" sz="1800" dirty="0" smtClean="0">
              <a:solidFill>
                <a:srgbClr val="FF0000"/>
              </a:solidFill>
            </a:endParaRPr>
          </a:p>
          <a:p>
            <a:r>
              <a:rPr lang="es-ES_tradnl" sz="1800" dirty="0" smtClean="0"/>
              <a:t>El funcionamiento de la comisión de gestión económica del Consejo Escolar del centro.</a:t>
            </a:r>
            <a:endParaRPr lang="es-ES_tradnl" sz="1800" dirty="0" smtClean="0">
              <a:solidFill>
                <a:srgbClr val="FF0000"/>
              </a:solidFill>
            </a:endParaRPr>
          </a:p>
          <a:p>
            <a:r>
              <a:rPr lang="es-ES_tradnl" sz="1800" dirty="0" smtClean="0"/>
              <a:t>El plan de autoprotección elaborado por el equipo directivo que contendrá al menos, los mecanismos y medios disponibles para hacer frente a cualquier incidencia que afecte a la seguridad de las instalaciones del centro y el plan de emergencia. </a:t>
            </a:r>
            <a:endParaRPr lang="es-ES_tradnl" sz="1800" dirty="0" smtClean="0">
              <a:solidFill>
                <a:srgbClr val="FF0000"/>
              </a:solidFill>
            </a:endParaRPr>
          </a:p>
          <a:p>
            <a:r>
              <a:rPr lang="es-ES_tradnl" sz="1800" dirty="0" smtClean="0"/>
              <a:t>Cualquier otro que establezca la Consejería competente en materia educativa</a:t>
            </a:r>
            <a:endParaRPr lang="es-ES" sz="1800" dirty="0"/>
          </a:p>
        </p:txBody>
      </p:sp>
      <p:sp>
        <p:nvSpPr>
          <p:cNvPr id="2" name="1 Título"/>
          <p:cNvSpPr>
            <a:spLocks noGrp="1"/>
          </p:cNvSpPr>
          <p:nvPr>
            <p:ph type="title"/>
          </p:nvPr>
        </p:nvSpPr>
        <p:spPr>
          <a:xfrm>
            <a:off x="457200" y="274638"/>
            <a:ext cx="8229600" cy="725470"/>
          </a:xfrm>
        </p:spPr>
        <p:txBody>
          <a:bodyPr>
            <a:normAutofit/>
          </a:bodyPr>
          <a:lstStyle/>
          <a:p>
            <a:r>
              <a:rPr lang="es-ES" u="sng" dirty="0" smtClean="0"/>
              <a:t>El Proyecto de Gestión incluirá:</a:t>
            </a:r>
            <a:endParaRPr lang="es-ES" u="sng"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smtClean="0"/>
              <a:t>Cada centro elaborará y aprobará las normas de organización y funcionamiento que le permita desarrollar su Proyecto Educativo, en el marco del Decreto </a:t>
            </a:r>
            <a:r>
              <a:rPr lang="es-ES" dirty="0" smtClean="0"/>
              <a:t>374/96 (Antiguo RRI)</a:t>
            </a:r>
            <a:endParaRPr lang="es-ES" dirty="0" smtClean="0"/>
          </a:p>
          <a:p>
            <a:pPr>
              <a:buNone/>
            </a:pPr>
            <a:endParaRPr lang="es-ES" dirty="0"/>
          </a:p>
        </p:txBody>
      </p:sp>
      <p:sp>
        <p:nvSpPr>
          <p:cNvPr id="2" name="1 Título"/>
          <p:cNvSpPr>
            <a:spLocks noGrp="1"/>
          </p:cNvSpPr>
          <p:nvPr>
            <p:ph type="title"/>
          </p:nvPr>
        </p:nvSpPr>
        <p:spPr/>
        <p:txBody>
          <a:bodyPr/>
          <a:lstStyle/>
          <a:p>
            <a:r>
              <a:rPr lang="es-ES" b="1" u="sng" dirty="0" smtClean="0"/>
              <a:t>NOF</a:t>
            </a:r>
            <a:endParaRPr lang="es-ES" b="1" u="sng" dirty="0"/>
          </a:p>
        </p:txBody>
      </p:sp>
      <p:sp>
        <p:nvSpPr>
          <p:cNvPr id="4" name="Rectangle 4"/>
          <p:cNvSpPr>
            <a:spLocks noChangeArrowheads="1"/>
          </p:cNvSpPr>
          <p:nvPr/>
        </p:nvSpPr>
        <p:spPr bwMode="auto">
          <a:xfrm>
            <a:off x="179388" y="3929066"/>
            <a:ext cx="8785225" cy="2296182"/>
          </a:xfrm>
          <a:prstGeom prst="rect">
            <a:avLst/>
          </a:prstGeom>
          <a:noFill/>
          <a:ln w="38100" algn="ctr">
            <a:solidFill>
              <a:srgbClr val="CC00CC"/>
            </a:solidFill>
            <a:miter lim="800000"/>
            <a:headEnd/>
            <a:tailEnd/>
          </a:ln>
        </p:spPr>
        <p:txBody>
          <a:bodyPr wrap="square" anchor="ctr">
            <a:spAutoFit/>
          </a:bodyPr>
          <a:lstStyle/>
          <a:p>
            <a:pPr algn="just"/>
            <a:r>
              <a:rPr lang="es-ES_tradnl" sz="2400" dirty="0"/>
              <a:t>Una vez aprobadas las normas de organización y funcionamiento, un ejemplar de las mismas quedará en la secretaría del centro a disposición de los miembros de la comunidad educativa. Así mismo, se expondrá una copia de dicho documento en el sitio Web del centro, si dispusiera del mismo</a:t>
            </a:r>
            <a:r>
              <a:rPr lang="es-ES_tradnl" sz="2400" dirty="0" smtClean="0"/>
              <a:t>.</a:t>
            </a:r>
            <a:endParaRPr lang="es-ES_tradnl" sz="2400" dirty="0">
              <a:solidFill>
                <a:srgbClr val="FF000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179</TotalTime>
  <Words>2650</Words>
  <Application>Microsoft Office PowerPoint</Application>
  <PresentationFormat>Presentación en pantalla (4:3)</PresentationFormat>
  <Paragraphs>177</Paragraphs>
  <Slides>27</Slides>
  <Notes>0</Notes>
  <HiddenSlides>0</HiddenSlides>
  <MMClips>0</MMClips>
  <ScaleCrop>false</ScaleCrop>
  <HeadingPairs>
    <vt:vector size="4" baseType="variant">
      <vt:variant>
        <vt:lpstr>Tema</vt:lpstr>
      </vt:variant>
      <vt:variant>
        <vt:i4>1</vt:i4>
      </vt:variant>
      <vt:variant>
        <vt:lpstr>Títulos de diapositiva</vt:lpstr>
      </vt:variant>
      <vt:variant>
        <vt:i4>27</vt:i4>
      </vt:variant>
    </vt:vector>
  </HeadingPairs>
  <TitlesOfParts>
    <vt:vector size="28" baseType="lpstr">
      <vt:lpstr>Concurrencia</vt:lpstr>
      <vt:lpstr>Diapositiva 1</vt:lpstr>
      <vt:lpstr>PROYECTO EDUCATIVO</vt:lpstr>
      <vt:lpstr>Diapositiva 3</vt:lpstr>
      <vt:lpstr>El PE estará integrado por:</vt:lpstr>
      <vt:lpstr>Diapositiva 5</vt:lpstr>
      <vt:lpstr>Diapositiva 6</vt:lpstr>
      <vt:lpstr>PROYECTO DE GESTIÓN</vt:lpstr>
      <vt:lpstr>El Proyecto de Gestión incluirá:</vt:lpstr>
      <vt:lpstr>NOF</vt:lpstr>
      <vt:lpstr>El NOF contemplará los siguientes aspectos:</vt:lpstr>
      <vt:lpstr>Diapositiva 11</vt:lpstr>
      <vt:lpstr>Diapositiva 12</vt:lpstr>
      <vt:lpstr>PGA</vt:lpstr>
      <vt:lpstr>Dicho contenido se distribuye por ámbitos: </vt:lpstr>
      <vt:lpstr>PROGRAMACIONES DIDÁCTICAS</vt:lpstr>
      <vt:lpstr>MEMORIA FINAL DE CURSO</vt:lpstr>
      <vt:lpstr>ÓRGANOS DE GOBIERNO</vt:lpstr>
      <vt:lpstr>CONSEJO ESCOLAR</vt:lpstr>
      <vt:lpstr>Diapositiva 19</vt:lpstr>
      <vt:lpstr>CLAUSTRO</vt:lpstr>
      <vt:lpstr>ÓRGANOS DE COORDINACIÓN Y ORIENTACIÓN DOCENTE</vt:lpstr>
      <vt:lpstr>CCP</vt:lpstr>
      <vt:lpstr>COMISIÓN DE ACTIVIDADES COMPL. Y EXTRAESC.</vt:lpstr>
      <vt:lpstr>EQUIPOS DOCENTES DE CICLO</vt:lpstr>
      <vt:lpstr>EQUIPOS DOCENTES DE GRUPO</vt:lpstr>
      <vt:lpstr>Funciones del tutor:</vt:lpstr>
      <vt:lpstr>FIN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Autonomía pedagógica y de gestión de los centros docentes (LOE_LOMCE)</dc:title>
  <dc:creator>Usuario</dc:creator>
  <cp:lastModifiedBy>Vicente</cp:lastModifiedBy>
  <cp:revision>25</cp:revision>
  <dcterms:created xsi:type="dcterms:W3CDTF">2014-09-27T20:19:03Z</dcterms:created>
  <dcterms:modified xsi:type="dcterms:W3CDTF">2020-06-17T17:19:10Z</dcterms:modified>
</cp:coreProperties>
</file>